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37" r:id="rId1"/>
  </p:sldMasterIdLst>
  <p:notesMasterIdLst>
    <p:notesMasterId r:id="rId9"/>
  </p:notesMasterIdLst>
  <p:handoutMasterIdLst>
    <p:handoutMasterId r:id="rId10"/>
  </p:handoutMasterIdLst>
  <p:sldIdLst>
    <p:sldId id="256" r:id="rId2"/>
    <p:sldId id="275" r:id="rId3"/>
    <p:sldId id="276" r:id="rId4"/>
    <p:sldId id="280" r:id="rId5"/>
    <p:sldId id="278" r:id="rId6"/>
    <p:sldId id="284" r:id="rId7"/>
    <p:sldId id="283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F21"/>
    <a:srgbClr val="F0D0C2"/>
    <a:srgbClr val="CF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2676" autoAdjust="0"/>
  </p:normalViewPr>
  <p:slideViewPr>
    <p:cSldViewPr showGuides="1">
      <p:cViewPr>
        <p:scale>
          <a:sx n="70" d="100"/>
          <a:sy n="70" d="100"/>
        </p:scale>
        <p:origin x="-2814" y="-1476"/>
      </p:cViewPr>
      <p:guideLst>
        <p:guide orient="horz" pos="1888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-3726" y="-114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6D5A6-78DF-4470-B18E-E70B40DC53A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A535B41-EDCC-4D57-B874-4CE788766380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800" dirty="0" smtClean="0"/>
            <a:t>Verbesserung der Zielorientierung, Koordination und Kooperation in der Gesundheitsförderung und Prävention</a:t>
          </a:r>
          <a:endParaRPr lang="de-DE" sz="1800" dirty="0"/>
        </a:p>
      </dgm:t>
    </dgm:pt>
    <dgm:pt modelId="{FA15C1E0-85FD-48BF-9FB8-CEB8F7D58A07}" type="parTrans" cxnId="{43E629EF-058C-4770-A228-1C5E56F625DC}">
      <dgm:prSet/>
      <dgm:spPr/>
      <dgm:t>
        <a:bodyPr/>
        <a:lstStyle/>
        <a:p>
          <a:endParaRPr lang="de-DE"/>
        </a:p>
      </dgm:t>
    </dgm:pt>
    <dgm:pt modelId="{67F6B352-B865-44CB-9683-AAA1ECBA04EF}" type="sibTrans" cxnId="{43E629EF-058C-4770-A228-1C5E56F625DC}">
      <dgm:prSet/>
      <dgm:spPr/>
      <dgm:t>
        <a:bodyPr/>
        <a:lstStyle/>
        <a:p>
          <a:endParaRPr lang="de-DE"/>
        </a:p>
      </dgm:t>
    </dgm:pt>
    <dgm:pt modelId="{4D8BBB4E-1690-4B9A-A242-4365F0F47155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800" dirty="0" smtClean="0"/>
            <a:t>Stärkung des Lebensweltansatzes</a:t>
          </a:r>
        </a:p>
      </dgm:t>
    </dgm:pt>
    <dgm:pt modelId="{7D5139E9-DA80-4F7B-BB98-916C967C26BE}" type="parTrans" cxnId="{3452FB78-46AE-4CCE-AB13-822E6ED51875}">
      <dgm:prSet/>
      <dgm:spPr/>
      <dgm:t>
        <a:bodyPr/>
        <a:lstStyle/>
        <a:p>
          <a:endParaRPr lang="de-DE"/>
        </a:p>
      </dgm:t>
    </dgm:pt>
    <dgm:pt modelId="{2E19C638-2E85-457F-AC92-1AA2901862EC}" type="sibTrans" cxnId="{3452FB78-46AE-4CCE-AB13-822E6ED51875}">
      <dgm:prSet/>
      <dgm:spPr/>
      <dgm:t>
        <a:bodyPr/>
        <a:lstStyle/>
        <a:p>
          <a:endParaRPr lang="de-DE"/>
        </a:p>
      </dgm:t>
    </dgm:pt>
    <dgm:pt modelId="{9CF80760-859D-4E0B-8333-BECEEA11BE71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800" dirty="0" smtClean="0"/>
            <a:t>Sicherstellung der Qualität und Förderung der Wirksamkeit von Leistungen</a:t>
          </a:r>
          <a:endParaRPr lang="de-DE" sz="1800" dirty="0"/>
        </a:p>
      </dgm:t>
    </dgm:pt>
    <dgm:pt modelId="{A404A5D5-4A9F-4967-8CC9-215FABCB1D05}" type="parTrans" cxnId="{EC604194-35A4-44DA-A006-F217BD21A6F1}">
      <dgm:prSet/>
      <dgm:spPr/>
      <dgm:t>
        <a:bodyPr/>
        <a:lstStyle/>
        <a:p>
          <a:endParaRPr lang="de-DE"/>
        </a:p>
      </dgm:t>
    </dgm:pt>
    <dgm:pt modelId="{6C2B5D65-3E69-4EB2-98E4-0F0467F59D39}" type="sibTrans" cxnId="{EC604194-35A4-44DA-A006-F217BD21A6F1}">
      <dgm:prSet/>
      <dgm:spPr/>
      <dgm:t>
        <a:bodyPr/>
        <a:lstStyle/>
        <a:p>
          <a:endParaRPr lang="de-DE"/>
        </a:p>
      </dgm:t>
    </dgm:pt>
    <dgm:pt modelId="{712947EF-D2B2-44C6-AC3E-AD762281384A}" type="pres">
      <dgm:prSet presAssocID="{BC66D5A6-78DF-4470-B18E-E70B40DC53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AF114EE-BD9A-435D-8C39-3676C4C989A5}" type="pres">
      <dgm:prSet presAssocID="{5A535B41-EDCC-4D57-B874-4CE788766380}" presName="parentLin" presStyleCnt="0"/>
      <dgm:spPr/>
    </dgm:pt>
    <dgm:pt modelId="{0B772A68-4836-4E51-A10E-4C3B0EF17BB1}" type="pres">
      <dgm:prSet presAssocID="{5A535B41-EDCC-4D57-B874-4CE788766380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6AAD649F-01FE-46A9-B123-D62F33A93D4C}" type="pres">
      <dgm:prSet presAssocID="{5A535B41-EDCC-4D57-B874-4CE788766380}" presName="parentText" presStyleLbl="node1" presStyleIdx="0" presStyleCnt="3" custScaleX="12071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4F301B-B532-4D50-BAA1-E4566D8BB7E0}" type="pres">
      <dgm:prSet presAssocID="{5A535B41-EDCC-4D57-B874-4CE788766380}" presName="negativeSpace" presStyleCnt="0"/>
      <dgm:spPr/>
    </dgm:pt>
    <dgm:pt modelId="{D6FD564A-FC10-45D1-BEE4-2E0E5FE415ED}" type="pres">
      <dgm:prSet presAssocID="{5A535B41-EDCC-4D57-B874-4CE78876638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70C13DE-2775-4AC8-BBFF-A4633A827E0A}" type="pres">
      <dgm:prSet presAssocID="{67F6B352-B865-44CB-9683-AAA1ECBA04EF}" presName="spaceBetweenRectangles" presStyleCnt="0"/>
      <dgm:spPr/>
    </dgm:pt>
    <dgm:pt modelId="{BCAD97ED-12B3-40B6-921E-62DC70A1AE6A}" type="pres">
      <dgm:prSet presAssocID="{4D8BBB4E-1690-4B9A-A242-4365F0F47155}" presName="parentLin" presStyleCnt="0"/>
      <dgm:spPr/>
    </dgm:pt>
    <dgm:pt modelId="{96E94DEF-816D-41DC-9A54-42A173C11C79}" type="pres">
      <dgm:prSet presAssocID="{4D8BBB4E-1690-4B9A-A242-4365F0F47155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7661F4C7-7EC6-4836-8E6A-FD1820F85297}" type="pres">
      <dgm:prSet presAssocID="{4D8BBB4E-1690-4B9A-A242-4365F0F47155}" presName="parentText" presStyleLbl="node1" presStyleIdx="1" presStyleCnt="3" custScaleX="12071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34F389-D052-436B-9CF8-D6889C627422}" type="pres">
      <dgm:prSet presAssocID="{4D8BBB4E-1690-4B9A-A242-4365F0F47155}" presName="negativeSpace" presStyleCnt="0"/>
      <dgm:spPr/>
    </dgm:pt>
    <dgm:pt modelId="{408FA2F9-A1B1-436C-B192-28A91138F403}" type="pres">
      <dgm:prSet presAssocID="{4D8BBB4E-1690-4B9A-A242-4365F0F4715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4F8C52-D9FA-4EC0-8EAD-39993AA8B1BC}" type="pres">
      <dgm:prSet presAssocID="{2E19C638-2E85-457F-AC92-1AA2901862EC}" presName="spaceBetweenRectangles" presStyleCnt="0"/>
      <dgm:spPr/>
    </dgm:pt>
    <dgm:pt modelId="{4E093B63-DE73-4241-9D6D-56C92CF96744}" type="pres">
      <dgm:prSet presAssocID="{9CF80760-859D-4E0B-8333-BECEEA11BE71}" presName="parentLin" presStyleCnt="0"/>
      <dgm:spPr/>
    </dgm:pt>
    <dgm:pt modelId="{A3810D6B-F512-4CF4-9FDC-129E2E30A3E4}" type="pres">
      <dgm:prSet presAssocID="{9CF80760-859D-4E0B-8333-BECEEA11BE71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68545F47-D333-44C9-87AB-4896F33EF7DF}" type="pres">
      <dgm:prSet presAssocID="{9CF80760-859D-4E0B-8333-BECEEA11BE71}" presName="parentText" presStyleLbl="node1" presStyleIdx="2" presStyleCnt="3" custScaleX="12071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703848-8FCF-478D-BF94-EE44922E8F38}" type="pres">
      <dgm:prSet presAssocID="{9CF80760-859D-4E0B-8333-BECEEA11BE71}" presName="negativeSpace" presStyleCnt="0"/>
      <dgm:spPr/>
    </dgm:pt>
    <dgm:pt modelId="{F93D3C72-27CD-469C-ACBB-72B36B2197E7}" type="pres">
      <dgm:prSet presAssocID="{9CF80760-859D-4E0B-8333-BECEEA11BE71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B10F21"/>
          </a:solidFill>
        </a:ln>
      </dgm:spPr>
    </dgm:pt>
  </dgm:ptLst>
  <dgm:cxnLst>
    <dgm:cxn modelId="{3452FB78-46AE-4CCE-AB13-822E6ED51875}" srcId="{BC66D5A6-78DF-4470-B18E-E70B40DC53AC}" destId="{4D8BBB4E-1690-4B9A-A242-4365F0F47155}" srcOrd="1" destOrd="0" parTransId="{7D5139E9-DA80-4F7B-BB98-916C967C26BE}" sibTransId="{2E19C638-2E85-457F-AC92-1AA2901862EC}"/>
    <dgm:cxn modelId="{EC604194-35A4-44DA-A006-F217BD21A6F1}" srcId="{BC66D5A6-78DF-4470-B18E-E70B40DC53AC}" destId="{9CF80760-859D-4E0B-8333-BECEEA11BE71}" srcOrd="2" destOrd="0" parTransId="{A404A5D5-4A9F-4967-8CC9-215FABCB1D05}" sibTransId="{6C2B5D65-3E69-4EB2-98E4-0F0467F59D39}"/>
    <dgm:cxn modelId="{43E629EF-058C-4770-A228-1C5E56F625DC}" srcId="{BC66D5A6-78DF-4470-B18E-E70B40DC53AC}" destId="{5A535B41-EDCC-4D57-B874-4CE788766380}" srcOrd="0" destOrd="0" parTransId="{FA15C1E0-85FD-48BF-9FB8-CEB8F7D58A07}" sibTransId="{67F6B352-B865-44CB-9683-AAA1ECBA04EF}"/>
    <dgm:cxn modelId="{97FD85E6-ED07-4514-BB2B-46D049305851}" type="presOf" srcId="{4D8BBB4E-1690-4B9A-A242-4365F0F47155}" destId="{96E94DEF-816D-41DC-9A54-42A173C11C79}" srcOrd="0" destOrd="0" presId="urn:microsoft.com/office/officeart/2005/8/layout/list1"/>
    <dgm:cxn modelId="{826B651D-3E65-4189-9AB1-4B1C8C225132}" type="presOf" srcId="{9CF80760-859D-4E0B-8333-BECEEA11BE71}" destId="{A3810D6B-F512-4CF4-9FDC-129E2E30A3E4}" srcOrd="0" destOrd="0" presId="urn:microsoft.com/office/officeart/2005/8/layout/list1"/>
    <dgm:cxn modelId="{4BD11EF7-F5BF-4F55-AFEE-9A985061CFAE}" type="presOf" srcId="{9CF80760-859D-4E0B-8333-BECEEA11BE71}" destId="{68545F47-D333-44C9-87AB-4896F33EF7DF}" srcOrd="1" destOrd="0" presId="urn:microsoft.com/office/officeart/2005/8/layout/list1"/>
    <dgm:cxn modelId="{5D673CBC-0468-4836-AE20-0315ED13A8A7}" type="presOf" srcId="{4D8BBB4E-1690-4B9A-A242-4365F0F47155}" destId="{7661F4C7-7EC6-4836-8E6A-FD1820F85297}" srcOrd="1" destOrd="0" presId="urn:microsoft.com/office/officeart/2005/8/layout/list1"/>
    <dgm:cxn modelId="{2A55BCC2-E0E7-4861-850D-C3BAA8E6E701}" type="presOf" srcId="{5A535B41-EDCC-4D57-B874-4CE788766380}" destId="{6AAD649F-01FE-46A9-B123-D62F33A93D4C}" srcOrd="1" destOrd="0" presId="urn:microsoft.com/office/officeart/2005/8/layout/list1"/>
    <dgm:cxn modelId="{0204BB45-5514-4FBD-B215-0A4E4575B835}" type="presOf" srcId="{BC66D5A6-78DF-4470-B18E-E70B40DC53AC}" destId="{712947EF-D2B2-44C6-AC3E-AD762281384A}" srcOrd="0" destOrd="0" presId="urn:microsoft.com/office/officeart/2005/8/layout/list1"/>
    <dgm:cxn modelId="{37E30F76-21EE-4716-B1A7-C90D7F553D36}" type="presOf" srcId="{5A535B41-EDCC-4D57-B874-4CE788766380}" destId="{0B772A68-4836-4E51-A10E-4C3B0EF17BB1}" srcOrd="0" destOrd="0" presId="urn:microsoft.com/office/officeart/2005/8/layout/list1"/>
    <dgm:cxn modelId="{A407183B-9374-448C-9A3C-49D7D37256C4}" type="presParOf" srcId="{712947EF-D2B2-44C6-AC3E-AD762281384A}" destId="{AAF114EE-BD9A-435D-8C39-3676C4C989A5}" srcOrd="0" destOrd="0" presId="urn:microsoft.com/office/officeart/2005/8/layout/list1"/>
    <dgm:cxn modelId="{F93EBE4A-C458-48A5-9756-029709426D8B}" type="presParOf" srcId="{AAF114EE-BD9A-435D-8C39-3676C4C989A5}" destId="{0B772A68-4836-4E51-A10E-4C3B0EF17BB1}" srcOrd="0" destOrd="0" presId="urn:microsoft.com/office/officeart/2005/8/layout/list1"/>
    <dgm:cxn modelId="{CC5C2730-1191-4615-BB85-AC04535590A3}" type="presParOf" srcId="{AAF114EE-BD9A-435D-8C39-3676C4C989A5}" destId="{6AAD649F-01FE-46A9-B123-D62F33A93D4C}" srcOrd="1" destOrd="0" presId="urn:microsoft.com/office/officeart/2005/8/layout/list1"/>
    <dgm:cxn modelId="{218EC698-3E45-44EB-A834-353E14E1CEFA}" type="presParOf" srcId="{712947EF-D2B2-44C6-AC3E-AD762281384A}" destId="{AD4F301B-B532-4D50-BAA1-E4566D8BB7E0}" srcOrd="1" destOrd="0" presId="urn:microsoft.com/office/officeart/2005/8/layout/list1"/>
    <dgm:cxn modelId="{A44A67D7-1E30-4CA1-88E8-5038B0493344}" type="presParOf" srcId="{712947EF-D2B2-44C6-AC3E-AD762281384A}" destId="{D6FD564A-FC10-45D1-BEE4-2E0E5FE415ED}" srcOrd="2" destOrd="0" presId="urn:microsoft.com/office/officeart/2005/8/layout/list1"/>
    <dgm:cxn modelId="{F05BA098-A4AE-4D17-806B-2AF6A6035F27}" type="presParOf" srcId="{712947EF-D2B2-44C6-AC3E-AD762281384A}" destId="{D70C13DE-2775-4AC8-BBFF-A4633A827E0A}" srcOrd="3" destOrd="0" presId="urn:microsoft.com/office/officeart/2005/8/layout/list1"/>
    <dgm:cxn modelId="{ED7E37B6-7C2B-41F8-A580-4DE521A5B4CF}" type="presParOf" srcId="{712947EF-D2B2-44C6-AC3E-AD762281384A}" destId="{BCAD97ED-12B3-40B6-921E-62DC70A1AE6A}" srcOrd="4" destOrd="0" presId="urn:microsoft.com/office/officeart/2005/8/layout/list1"/>
    <dgm:cxn modelId="{E9117D79-8165-439C-B192-445E5ED5BE33}" type="presParOf" srcId="{BCAD97ED-12B3-40B6-921E-62DC70A1AE6A}" destId="{96E94DEF-816D-41DC-9A54-42A173C11C79}" srcOrd="0" destOrd="0" presId="urn:microsoft.com/office/officeart/2005/8/layout/list1"/>
    <dgm:cxn modelId="{B0AF255C-DC77-478D-AF30-8E2BF36CB949}" type="presParOf" srcId="{BCAD97ED-12B3-40B6-921E-62DC70A1AE6A}" destId="{7661F4C7-7EC6-4836-8E6A-FD1820F85297}" srcOrd="1" destOrd="0" presId="urn:microsoft.com/office/officeart/2005/8/layout/list1"/>
    <dgm:cxn modelId="{211FCE9C-7F68-4759-B35E-919C4A4DB9A2}" type="presParOf" srcId="{712947EF-D2B2-44C6-AC3E-AD762281384A}" destId="{D534F389-D052-436B-9CF8-D6889C627422}" srcOrd="5" destOrd="0" presId="urn:microsoft.com/office/officeart/2005/8/layout/list1"/>
    <dgm:cxn modelId="{445FB783-060B-49C0-8233-3A276E0B4B32}" type="presParOf" srcId="{712947EF-D2B2-44C6-AC3E-AD762281384A}" destId="{408FA2F9-A1B1-436C-B192-28A91138F403}" srcOrd="6" destOrd="0" presId="urn:microsoft.com/office/officeart/2005/8/layout/list1"/>
    <dgm:cxn modelId="{2B416611-76CD-4375-A8E7-D7ED9E69B00D}" type="presParOf" srcId="{712947EF-D2B2-44C6-AC3E-AD762281384A}" destId="{614F8C52-D9FA-4EC0-8EAD-39993AA8B1BC}" srcOrd="7" destOrd="0" presId="urn:microsoft.com/office/officeart/2005/8/layout/list1"/>
    <dgm:cxn modelId="{C02A8819-5123-4D4F-95DD-B4E4F09CD68E}" type="presParOf" srcId="{712947EF-D2B2-44C6-AC3E-AD762281384A}" destId="{4E093B63-DE73-4241-9D6D-56C92CF96744}" srcOrd="8" destOrd="0" presId="urn:microsoft.com/office/officeart/2005/8/layout/list1"/>
    <dgm:cxn modelId="{8D75B5AE-3129-495A-B0F5-5037668A116F}" type="presParOf" srcId="{4E093B63-DE73-4241-9D6D-56C92CF96744}" destId="{A3810D6B-F512-4CF4-9FDC-129E2E30A3E4}" srcOrd="0" destOrd="0" presId="urn:microsoft.com/office/officeart/2005/8/layout/list1"/>
    <dgm:cxn modelId="{E95AA038-BFD6-44A8-9C13-E893F31B024F}" type="presParOf" srcId="{4E093B63-DE73-4241-9D6D-56C92CF96744}" destId="{68545F47-D333-44C9-87AB-4896F33EF7DF}" srcOrd="1" destOrd="0" presId="urn:microsoft.com/office/officeart/2005/8/layout/list1"/>
    <dgm:cxn modelId="{A4C867BB-CBD8-432A-A0D4-B51414FE258F}" type="presParOf" srcId="{712947EF-D2B2-44C6-AC3E-AD762281384A}" destId="{9A703848-8FCF-478D-BF94-EE44922E8F38}" srcOrd="9" destOrd="0" presId="urn:microsoft.com/office/officeart/2005/8/layout/list1"/>
    <dgm:cxn modelId="{487C0921-E842-402E-AF3A-5B896BFFB458}" type="presParOf" srcId="{712947EF-D2B2-44C6-AC3E-AD762281384A}" destId="{F93D3C72-27CD-469C-ACBB-72B36B2197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6712F-5D81-437C-9BE0-C83310A551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0461A31-4C7C-46F6-AD6E-F4E06CF4FDAB}" type="pres">
      <dgm:prSet presAssocID="{54C6712F-5D81-437C-9BE0-C83310A551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</dgm:ptLst>
  <dgm:cxnLst>
    <dgm:cxn modelId="{CD807A09-9465-4789-BB7E-6D289B136239}" type="presOf" srcId="{54C6712F-5D81-437C-9BE0-C83310A55143}" destId="{60461A31-4C7C-46F6-AD6E-F4E06CF4FDAB}" srcOrd="0" destOrd="0" presId="urn:microsoft.com/office/officeart/2005/8/layout/hierarchy1"/>
  </dgm:cxnLst>
  <dgm:bg>
    <a:noFill/>
  </dgm:bg>
  <dgm:whole>
    <a:ln w="3175" cap="flat" cmpd="sng" algn="ctr">
      <a:solidFill>
        <a:schemeClr val="tx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E64FA-1533-4C57-857D-15C05005AC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9325FAE-863E-4B67-A11C-17C869C9BA48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2000" dirty="0" smtClean="0"/>
            <a:t>Gesund aufwachsen</a:t>
          </a:r>
          <a:endParaRPr lang="de-DE" sz="2000" dirty="0"/>
        </a:p>
      </dgm:t>
    </dgm:pt>
    <dgm:pt modelId="{7CBD6CC5-F1D5-4A67-890B-5A2BDDAFD838}" type="parTrans" cxnId="{43FDC2D6-7259-4954-88C0-3555F25E4A98}">
      <dgm:prSet/>
      <dgm:spPr/>
      <dgm:t>
        <a:bodyPr/>
        <a:lstStyle/>
        <a:p>
          <a:endParaRPr lang="de-DE"/>
        </a:p>
      </dgm:t>
    </dgm:pt>
    <dgm:pt modelId="{F97ABD00-F495-4F6D-A3BF-E843C90FB8BF}" type="sibTrans" cxnId="{43FDC2D6-7259-4954-88C0-3555F25E4A98}">
      <dgm:prSet/>
      <dgm:spPr/>
      <dgm:t>
        <a:bodyPr/>
        <a:lstStyle/>
        <a:p>
          <a:endParaRPr lang="de-DE"/>
        </a:p>
      </dgm:t>
    </dgm:pt>
    <dgm:pt modelId="{4532A7D4-F8B4-4A72-BBCA-99978368A62D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Werdende und junge Familien</a:t>
          </a:r>
          <a:endParaRPr lang="de-DE" sz="1600" dirty="0"/>
        </a:p>
      </dgm:t>
    </dgm:pt>
    <dgm:pt modelId="{98267F92-3F57-4FEE-A161-C22334091237}" type="parTrans" cxnId="{1E6BB981-517C-4148-8471-DF91E5DF0F3F}">
      <dgm:prSet/>
      <dgm:spPr/>
      <dgm:t>
        <a:bodyPr/>
        <a:lstStyle/>
        <a:p>
          <a:endParaRPr lang="de-DE"/>
        </a:p>
      </dgm:t>
    </dgm:pt>
    <dgm:pt modelId="{8E0D4222-011D-40BC-BC2A-733BA810D06B}" type="sibTrans" cxnId="{1E6BB981-517C-4148-8471-DF91E5DF0F3F}">
      <dgm:prSet/>
      <dgm:spPr/>
      <dgm:t>
        <a:bodyPr/>
        <a:lstStyle/>
        <a:p>
          <a:endParaRPr lang="de-DE"/>
        </a:p>
      </dgm:t>
    </dgm:pt>
    <dgm:pt modelId="{3156F5FC-F728-4C45-A2EF-72EAC0B902F8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2000" dirty="0" smtClean="0"/>
            <a:t>Gesund leben und arbeiten</a:t>
          </a:r>
          <a:endParaRPr lang="de-DE" sz="2000" dirty="0"/>
        </a:p>
      </dgm:t>
    </dgm:pt>
    <dgm:pt modelId="{591B376C-AFCE-4DA9-A183-C4BB5EAED8DD}" type="parTrans" cxnId="{36D25E93-B441-4737-ACA8-AB5893EAFE51}">
      <dgm:prSet/>
      <dgm:spPr/>
      <dgm:t>
        <a:bodyPr/>
        <a:lstStyle/>
        <a:p>
          <a:endParaRPr lang="de-DE"/>
        </a:p>
      </dgm:t>
    </dgm:pt>
    <dgm:pt modelId="{2C1E844C-9E29-407D-9798-FFF40C5B6308}" type="sibTrans" cxnId="{36D25E93-B441-4737-ACA8-AB5893EAFE51}">
      <dgm:prSet/>
      <dgm:spPr/>
      <dgm:t>
        <a:bodyPr/>
        <a:lstStyle/>
        <a:p>
          <a:endParaRPr lang="de-DE"/>
        </a:p>
      </dgm:t>
    </dgm:pt>
    <dgm:pt modelId="{193D6B49-DD64-40F9-964F-54FF2B233031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Erwerbstätige/Beschäftigte</a:t>
          </a:r>
          <a:endParaRPr lang="de-DE" sz="1600" dirty="0"/>
        </a:p>
      </dgm:t>
    </dgm:pt>
    <dgm:pt modelId="{A559B42C-9490-4855-AEDF-2E0BDFD7E763}" type="parTrans" cxnId="{C510D07B-D386-4A8F-A984-3A319E5F46E7}">
      <dgm:prSet/>
      <dgm:spPr/>
      <dgm:t>
        <a:bodyPr/>
        <a:lstStyle/>
        <a:p>
          <a:endParaRPr lang="de-DE"/>
        </a:p>
      </dgm:t>
    </dgm:pt>
    <dgm:pt modelId="{369DE3E8-05E2-4019-9A4E-CAAB763E1B54}" type="sibTrans" cxnId="{C510D07B-D386-4A8F-A984-3A319E5F46E7}">
      <dgm:prSet/>
      <dgm:spPr/>
      <dgm:t>
        <a:bodyPr/>
        <a:lstStyle/>
        <a:p>
          <a:endParaRPr lang="de-DE"/>
        </a:p>
      </dgm:t>
    </dgm:pt>
    <dgm:pt modelId="{CB321C91-44DF-4B53-AAC6-576A3066D748}">
      <dgm:prSet phldrT="[Text]" custT="1"/>
      <dgm:spPr>
        <a:solidFill>
          <a:srgbClr val="B10F21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2000" dirty="0" smtClean="0"/>
            <a:t>Gesund </a:t>
          </a:r>
        </a:p>
        <a:p>
          <a:pPr>
            <a:spcAft>
              <a:spcPts val="0"/>
            </a:spcAft>
          </a:pPr>
          <a:r>
            <a:rPr lang="de-DE" sz="2000" dirty="0" smtClean="0"/>
            <a:t>älter werden</a:t>
          </a:r>
          <a:endParaRPr lang="de-DE" sz="2000" dirty="0"/>
        </a:p>
      </dgm:t>
    </dgm:pt>
    <dgm:pt modelId="{3BB92C31-A109-491C-A027-8A743028863C}" type="parTrans" cxnId="{841F5C8D-FEBF-4625-ACD0-34060D535041}">
      <dgm:prSet/>
      <dgm:spPr/>
      <dgm:t>
        <a:bodyPr/>
        <a:lstStyle/>
        <a:p>
          <a:endParaRPr lang="de-DE"/>
        </a:p>
      </dgm:t>
    </dgm:pt>
    <dgm:pt modelId="{299599AC-05E8-49DB-88E9-6D6786A00F3E}" type="sibTrans" cxnId="{841F5C8D-FEBF-4625-ACD0-34060D535041}">
      <dgm:prSet/>
      <dgm:spPr/>
      <dgm:t>
        <a:bodyPr/>
        <a:lstStyle/>
        <a:p>
          <a:endParaRPr lang="de-DE"/>
        </a:p>
      </dgm:t>
    </dgm:pt>
    <dgm:pt modelId="{B28D28A6-E822-426E-B2F7-9B8CA0FCF4AE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Personen in der nachberuflichen Lebensphase</a:t>
          </a:r>
          <a:endParaRPr lang="de-DE" sz="1600" dirty="0"/>
        </a:p>
      </dgm:t>
    </dgm:pt>
    <dgm:pt modelId="{D8090912-58CC-420B-8086-8B9B55312736}" type="parTrans" cxnId="{C74B1BF5-D803-4383-9F9C-2DD50CCCA2CD}">
      <dgm:prSet/>
      <dgm:spPr/>
      <dgm:t>
        <a:bodyPr/>
        <a:lstStyle/>
        <a:p>
          <a:endParaRPr lang="de-DE"/>
        </a:p>
      </dgm:t>
    </dgm:pt>
    <dgm:pt modelId="{56C71C9F-D3D7-4B8F-BAAF-6BF1741FA9AD}" type="sibTrans" cxnId="{C74B1BF5-D803-4383-9F9C-2DD50CCCA2CD}">
      <dgm:prSet/>
      <dgm:spPr/>
      <dgm:t>
        <a:bodyPr/>
        <a:lstStyle/>
        <a:p>
          <a:endParaRPr lang="de-DE"/>
        </a:p>
      </dgm:t>
    </dgm:pt>
    <dgm:pt modelId="{75956944-4371-4F79-8E89-4D75CFE92530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Jugendliche und junge Erwachsene im Studium</a:t>
          </a:r>
          <a:endParaRPr lang="de-DE" sz="1600" dirty="0"/>
        </a:p>
      </dgm:t>
    </dgm:pt>
    <dgm:pt modelId="{51508696-4396-44F3-9703-1B3371C85806}" type="parTrans" cxnId="{8D56EADB-2347-4AB1-B2C1-A0D304A9B7AE}">
      <dgm:prSet/>
      <dgm:spPr/>
      <dgm:t>
        <a:bodyPr/>
        <a:lstStyle/>
        <a:p>
          <a:endParaRPr lang="de-DE"/>
        </a:p>
      </dgm:t>
    </dgm:pt>
    <dgm:pt modelId="{ADE5157B-2912-46C0-A542-DDF52AD6F6D7}" type="sibTrans" cxnId="{8D56EADB-2347-4AB1-B2C1-A0D304A9B7AE}">
      <dgm:prSet/>
      <dgm:spPr/>
      <dgm:t>
        <a:bodyPr/>
        <a:lstStyle/>
        <a:p>
          <a:endParaRPr lang="de-DE"/>
        </a:p>
      </dgm:t>
    </dgm:pt>
    <dgm:pt modelId="{C67D9226-FE30-4077-B2F5-C8E390EAA3E8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Kinder und ihre Eltern in der Kita-Phase</a:t>
          </a:r>
          <a:endParaRPr lang="de-DE" sz="1600" dirty="0"/>
        </a:p>
      </dgm:t>
    </dgm:pt>
    <dgm:pt modelId="{A9163BFA-E2B5-4ADC-83E4-5B43933CA655}" type="parTrans" cxnId="{5DE0ECB5-D20E-4596-9FFF-C5591B715F9F}">
      <dgm:prSet/>
      <dgm:spPr/>
      <dgm:t>
        <a:bodyPr/>
        <a:lstStyle/>
        <a:p>
          <a:endParaRPr lang="de-DE"/>
        </a:p>
      </dgm:t>
    </dgm:pt>
    <dgm:pt modelId="{B9EF4528-47E3-4930-9DAC-C77A78F4486A}" type="sibTrans" cxnId="{5DE0ECB5-D20E-4596-9FFF-C5591B715F9F}">
      <dgm:prSet/>
      <dgm:spPr/>
      <dgm:t>
        <a:bodyPr/>
        <a:lstStyle/>
        <a:p>
          <a:endParaRPr lang="de-DE"/>
        </a:p>
      </dgm:t>
    </dgm:pt>
    <dgm:pt modelId="{A597E76C-0D39-463F-9B53-5251CEAC2223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KMU und ihre Beschäftigten</a:t>
          </a:r>
          <a:endParaRPr lang="de-DE" sz="1600" dirty="0"/>
        </a:p>
      </dgm:t>
    </dgm:pt>
    <dgm:pt modelId="{2BF69A8D-4777-44E4-85EC-D23969F823D2}" type="parTrans" cxnId="{11105886-774A-4F35-A3F6-99EA0E5F5E4F}">
      <dgm:prSet/>
      <dgm:spPr/>
      <dgm:t>
        <a:bodyPr/>
        <a:lstStyle/>
        <a:p>
          <a:endParaRPr lang="de-DE"/>
        </a:p>
      </dgm:t>
    </dgm:pt>
    <dgm:pt modelId="{5F06722F-9EB0-42E2-85B3-ED0A2FAE486A}" type="sibTrans" cxnId="{11105886-774A-4F35-A3F6-99EA0E5F5E4F}">
      <dgm:prSet/>
      <dgm:spPr/>
      <dgm:t>
        <a:bodyPr/>
        <a:lstStyle/>
        <a:p>
          <a:endParaRPr lang="de-DE"/>
        </a:p>
      </dgm:t>
    </dgm:pt>
    <dgm:pt modelId="{6E0C6930-B3F3-43CF-9E30-FDE029EF11C7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Arbeitslose</a:t>
          </a:r>
          <a:endParaRPr lang="de-DE" sz="1600" dirty="0"/>
        </a:p>
      </dgm:t>
    </dgm:pt>
    <dgm:pt modelId="{D0154F74-30D3-4EE4-BC8D-14293D376649}" type="parTrans" cxnId="{756E053A-08A9-4FF0-9C24-4178F681F4E1}">
      <dgm:prSet/>
      <dgm:spPr/>
      <dgm:t>
        <a:bodyPr/>
        <a:lstStyle/>
        <a:p>
          <a:endParaRPr lang="de-DE"/>
        </a:p>
      </dgm:t>
    </dgm:pt>
    <dgm:pt modelId="{9451D188-F09A-4B9A-80F5-5F95498444CC}" type="sibTrans" cxnId="{756E053A-08A9-4FF0-9C24-4178F681F4E1}">
      <dgm:prSet/>
      <dgm:spPr/>
      <dgm:t>
        <a:bodyPr/>
        <a:lstStyle/>
        <a:p>
          <a:endParaRPr lang="de-DE"/>
        </a:p>
      </dgm:t>
    </dgm:pt>
    <dgm:pt modelId="{DD897F12-0364-4D51-81D5-C817F8006140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Ehrenamtlich Tätige</a:t>
          </a:r>
          <a:endParaRPr lang="de-DE" sz="1600" dirty="0"/>
        </a:p>
      </dgm:t>
    </dgm:pt>
    <dgm:pt modelId="{60140446-6D7A-4D80-BAAE-7A0300FD82DF}" type="parTrans" cxnId="{2A9B0560-79D2-4615-BB70-806C7A13D727}">
      <dgm:prSet/>
      <dgm:spPr/>
      <dgm:t>
        <a:bodyPr/>
        <a:lstStyle/>
        <a:p>
          <a:endParaRPr lang="de-DE"/>
        </a:p>
      </dgm:t>
    </dgm:pt>
    <dgm:pt modelId="{977D80BA-2740-4730-9EE5-AE2CB026402E}" type="sibTrans" cxnId="{2A9B0560-79D2-4615-BB70-806C7A13D727}">
      <dgm:prSet/>
      <dgm:spPr/>
      <dgm:t>
        <a:bodyPr/>
        <a:lstStyle/>
        <a:p>
          <a:endParaRPr lang="de-DE"/>
        </a:p>
      </dgm:t>
    </dgm:pt>
    <dgm:pt modelId="{D4EC1F69-38BC-4F00-93A3-A3FFF5FFC0C1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Personen in der stationären pflegerischen Versorgung</a:t>
          </a:r>
          <a:endParaRPr lang="de-DE" sz="1600" dirty="0"/>
        </a:p>
      </dgm:t>
    </dgm:pt>
    <dgm:pt modelId="{57339E2C-19C1-4FD0-996B-535A754DC9C2}" type="parTrans" cxnId="{F4A4264D-619D-4708-BB9F-4F45B9C35731}">
      <dgm:prSet/>
      <dgm:spPr/>
      <dgm:t>
        <a:bodyPr/>
        <a:lstStyle/>
        <a:p>
          <a:endParaRPr lang="de-DE"/>
        </a:p>
      </dgm:t>
    </dgm:pt>
    <dgm:pt modelId="{6FCEB051-07FB-48B7-8486-6157DB733BD0}" type="sibTrans" cxnId="{F4A4264D-619D-4708-BB9F-4F45B9C35731}">
      <dgm:prSet/>
      <dgm:spPr/>
      <dgm:t>
        <a:bodyPr/>
        <a:lstStyle/>
        <a:p>
          <a:endParaRPr lang="de-DE"/>
        </a:p>
      </dgm:t>
    </dgm:pt>
    <dgm:pt modelId="{37213D3B-1348-4953-8624-8A4C4509473D}">
      <dgm:prSet phldrT="[Text]" custT="1"/>
      <dgm:spPr>
        <a:solidFill>
          <a:srgbClr val="F0D0C2">
            <a:alpha val="90000"/>
          </a:srgbClr>
        </a:solidFill>
        <a:ln>
          <a:solidFill>
            <a:srgbClr val="F0D0C2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600" dirty="0" smtClean="0"/>
            <a:t>Kinder und Jugendliche im Schulalter/in der Ausbildung</a:t>
          </a:r>
          <a:endParaRPr lang="de-DE" sz="1600" dirty="0"/>
        </a:p>
      </dgm:t>
    </dgm:pt>
    <dgm:pt modelId="{12ABBD70-BA08-48FC-83C9-C6AEB9DBB585}" type="parTrans" cxnId="{DD5F929D-D32F-4D9C-B9E2-A669B4C982B8}">
      <dgm:prSet/>
      <dgm:spPr/>
      <dgm:t>
        <a:bodyPr/>
        <a:lstStyle/>
        <a:p>
          <a:endParaRPr lang="de-DE"/>
        </a:p>
      </dgm:t>
    </dgm:pt>
    <dgm:pt modelId="{67B6C4DB-7F1D-4435-98C2-499D705B2C13}" type="sibTrans" cxnId="{DD5F929D-D32F-4D9C-B9E2-A669B4C982B8}">
      <dgm:prSet/>
      <dgm:spPr/>
      <dgm:t>
        <a:bodyPr/>
        <a:lstStyle/>
        <a:p>
          <a:endParaRPr lang="de-DE"/>
        </a:p>
      </dgm:t>
    </dgm:pt>
    <dgm:pt modelId="{A2B41B4A-3D55-461A-9CC2-73FDFAFA8275}" type="pres">
      <dgm:prSet presAssocID="{B5BE64FA-1533-4C57-857D-15C05005AC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D0567A6-9519-4E15-B894-B9DFA4C3999A}" type="pres">
      <dgm:prSet presAssocID="{99325FAE-863E-4B67-A11C-17C869C9BA48}" presName="linNode" presStyleCnt="0"/>
      <dgm:spPr/>
    </dgm:pt>
    <dgm:pt modelId="{001DE023-1D97-4C24-B5AC-F46F845511F9}" type="pres">
      <dgm:prSet presAssocID="{99325FAE-863E-4B67-A11C-17C869C9BA48}" presName="parentText" presStyleLbl="node1" presStyleIdx="0" presStyleCnt="3" custScaleX="69067" custLinFactNeighborX="-870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5C08ADE-40DE-4B3F-BC09-4EC4E6069256}" type="pres">
      <dgm:prSet presAssocID="{99325FAE-863E-4B67-A11C-17C869C9BA48}" presName="descendantText" presStyleLbl="alignAccFollowNode1" presStyleIdx="0" presStyleCnt="3" custScaleX="122275" custScaleY="114505" custLinFactNeighborX="1118" custLinFactNeighborY="-54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F736B5-16B9-4D20-BE5F-CF34C07C00C3}" type="pres">
      <dgm:prSet presAssocID="{F97ABD00-F495-4F6D-A3BF-E843C90FB8BF}" presName="sp" presStyleCnt="0"/>
      <dgm:spPr/>
    </dgm:pt>
    <dgm:pt modelId="{F6D0D6F0-618B-48DD-9CA3-54D364FC758D}" type="pres">
      <dgm:prSet presAssocID="{3156F5FC-F728-4C45-A2EF-72EAC0B902F8}" presName="linNode" presStyleCnt="0"/>
      <dgm:spPr/>
    </dgm:pt>
    <dgm:pt modelId="{68440BF0-BF5F-49FC-BBAC-C1086781A7A3}" type="pres">
      <dgm:prSet presAssocID="{3156F5FC-F728-4C45-A2EF-72EAC0B902F8}" presName="parentText" presStyleLbl="node1" presStyleIdx="1" presStyleCnt="3" custScaleX="69067" custLinFactNeighborX="-870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77BD27-5740-42C0-9EB6-87708694E162}" type="pres">
      <dgm:prSet presAssocID="{3156F5FC-F728-4C45-A2EF-72EAC0B902F8}" presName="descendantText" presStyleLbl="alignAccFollowNode1" presStyleIdx="1" presStyleCnt="3" custScaleX="120636" custScaleY="114505" custLinFactNeighborX="1711" custLinFactNeighborY="175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0D1D67-54C4-4233-8111-340C0C3558E8}" type="pres">
      <dgm:prSet presAssocID="{2C1E844C-9E29-407D-9798-FFF40C5B6308}" presName="sp" presStyleCnt="0"/>
      <dgm:spPr/>
    </dgm:pt>
    <dgm:pt modelId="{3CBAEEE1-4F90-494C-A6F1-97358986A0C1}" type="pres">
      <dgm:prSet presAssocID="{CB321C91-44DF-4B53-AAC6-576A3066D748}" presName="linNode" presStyleCnt="0"/>
      <dgm:spPr/>
    </dgm:pt>
    <dgm:pt modelId="{1AD12FB4-0EB9-4A1F-9C54-B5A937A2B3AB}" type="pres">
      <dgm:prSet presAssocID="{CB321C91-44DF-4B53-AAC6-576A3066D748}" presName="parentText" presStyleLbl="node1" presStyleIdx="2" presStyleCnt="3" custScaleX="69067" custLinFactNeighborX="-870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41BD277-930E-43D3-B489-CA17AD6F37CD}" type="pres">
      <dgm:prSet presAssocID="{CB321C91-44DF-4B53-AAC6-576A3066D748}" presName="descendantText" presStyleLbl="alignAccFollowNode1" presStyleIdx="2" presStyleCnt="3" custScaleX="118927" custScaleY="114505" custLinFactNeighborX="142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510D07B-D386-4A8F-A984-3A319E5F46E7}" srcId="{3156F5FC-F728-4C45-A2EF-72EAC0B902F8}" destId="{193D6B49-DD64-40F9-964F-54FF2B233031}" srcOrd="0" destOrd="0" parTransId="{A559B42C-9490-4855-AEDF-2E0BDFD7E763}" sibTransId="{369DE3E8-05E2-4019-9A4E-CAAB763E1B54}"/>
    <dgm:cxn modelId="{43FDC2D6-7259-4954-88C0-3555F25E4A98}" srcId="{B5BE64FA-1533-4C57-857D-15C05005AC16}" destId="{99325FAE-863E-4B67-A11C-17C869C9BA48}" srcOrd="0" destOrd="0" parTransId="{7CBD6CC5-F1D5-4A67-890B-5A2BDDAFD838}" sibTransId="{F97ABD00-F495-4F6D-A3BF-E843C90FB8BF}"/>
    <dgm:cxn modelId="{841F5C8D-FEBF-4625-ACD0-34060D535041}" srcId="{B5BE64FA-1533-4C57-857D-15C05005AC16}" destId="{CB321C91-44DF-4B53-AAC6-576A3066D748}" srcOrd="2" destOrd="0" parTransId="{3BB92C31-A109-491C-A027-8A743028863C}" sibTransId="{299599AC-05E8-49DB-88E9-6D6786A00F3E}"/>
    <dgm:cxn modelId="{33AD969F-44ED-46B5-A2CD-33317454E97E}" type="presOf" srcId="{CB321C91-44DF-4B53-AAC6-576A3066D748}" destId="{1AD12FB4-0EB9-4A1F-9C54-B5A937A2B3AB}" srcOrd="0" destOrd="0" presId="urn:microsoft.com/office/officeart/2005/8/layout/vList5"/>
    <dgm:cxn modelId="{11105886-774A-4F35-A3F6-99EA0E5F5E4F}" srcId="{3156F5FC-F728-4C45-A2EF-72EAC0B902F8}" destId="{A597E76C-0D39-463F-9B53-5251CEAC2223}" srcOrd="1" destOrd="0" parTransId="{2BF69A8D-4777-44E4-85EC-D23969F823D2}" sibTransId="{5F06722F-9EB0-42E2-85B3-ED0A2FAE486A}"/>
    <dgm:cxn modelId="{D64C942C-2240-415C-AAA7-EB6E3055770B}" type="presOf" srcId="{4532A7D4-F8B4-4A72-BBCA-99978368A62D}" destId="{15C08ADE-40DE-4B3F-BC09-4EC4E6069256}" srcOrd="0" destOrd="0" presId="urn:microsoft.com/office/officeart/2005/8/layout/vList5"/>
    <dgm:cxn modelId="{C74B1BF5-D803-4383-9F9C-2DD50CCCA2CD}" srcId="{CB321C91-44DF-4B53-AAC6-576A3066D748}" destId="{B28D28A6-E822-426E-B2F7-9B8CA0FCF4AE}" srcOrd="0" destOrd="0" parTransId="{D8090912-58CC-420B-8086-8B9B55312736}" sibTransId="{56C71C9F-D3D7-4B8F-BAAF-6BF1741FA9AD}"/>
    <dgm:cxn modelId="{A214FC3C-50E5-43B1-B293-BB6615BD313D}" type="presOf" srcId="{A597E76C-0D39-463F-9B53-5251CEAC2223}" destId="{8F77BD27-5740-42C0-9EB6-87708694E162}" srcOrd="0" destOrd="1" presId="urn:microsoft.com/office/officeart/2005/8/layout/vList5"/>
    <dgm:cxn modelId="{05D749F7-EBD5-44CE-9F83-E89819A711C8}" type="presOf" srcId="{193D6B49-DD64-40F9-964F-54FF2B233031}" destId="{8F77BD27-5740-42C0-9EB6-87708694E162}" srcOrd="0" destOrd="0" presId="urn:microsoft.com/office/officeart/2005/8/layout/vList5"/>
    <dgm:cxn modelId="{36D25E93-B441-4737-ACA8-AB5893EAFE51}" srcId="{B5BE64FA-1533-4C57-857D-15C05005AC16}" destId="{3156F5FC-F728-4C45-A2EF-72EAC0B902F8}" srcOrd="1" destOrd="0" parTransId="{591B376C-AFCE-4DA9-A183-C4BB5EAED8DD}" sibTransId="{2C1E844C-9E29-407D-9798-FFF40C5B6308}"/>
    <dgm:cxn modelId="{FF0175BB-CDC4-4ED6-A5DC-28D15D5B6095}" type="presOf" srcId="{D4EC1F69-38BC-4F00-93A3-A3FFF5FFC0C1}" destId="{441BD277-930E-43D3-B489-CA17AD6F37CD}" srcOrd="0" destOrd="1" presId="urn:microsoft.com/office/officeart/2005/8/layout/vList5"/>
    <dgm:cxn modelId="{DD5F929D-D32F-4D9C-B9E2-A669B4C982B8}" srcId="{99325FAE-863E-4B67-A11C-17C869C9BA48}" destId="{37213D3B-1348-4953-8624-8A4C4509473D}" srcOrd="2" destOrd="0" parTransId="{12ABBD70-BA08-48FC-83C9-C6AEB9DBB585}" sibTransId="{67B6C4DB-7F1D-4435-98C2-499D705B2C13}"/>
    <dgm:cxn modelId="{756E053A-08A9-4FF0-9C24-4178F681F4E1}" srcId="{3156F5FC-F728-4C45-A2EF-72EAC0B902F8}" destId="{6E0C6930-B3F3-43CF-9E30-FDE029EF11C7}" srcOrd="2" destOrd="0" parTransId="{D0154F74-30D3-4EE4-BC8D-14293D376649}" sibTransId="{9451D188-F09A-4B9A-80F5-5F95498444CC}"/>
    <dgm:cxn modelId="{2A9B0560-79D2-4615-BB70-806C7A13D727}" srcId="{3156F5FC-F728-4C45-A2EF-72EAC0B902F8}" destId="{DD897F12-0364-4D51-81D5-C817F8006140}" srcOrd="3" destOrd="0" parTransId="{60140446-6D7A-4D80-BAAE-7A0300FD82DF}" sibTransId="{977D80BA-2740-4730-9EE5-AE2CB026402E}"/>
    <dgm:cxn modelId="{B66BE282-E5D8-42B4-9EA3-A70E1B580057}" type="presOf" srcId="{75956944-4371-4F79-8E89-4D75CFE92530}" destId="{15C08ADE-40DE-4B3F-BC09-4EC4E6069256}" srcOrd="0" destOrd="3" presId="urn:microsoft.com/office/officeart/2005/8/layout/vList5"/>
    <dgm:cxn modelId="{3D7273FB-1EF2-41EB-A39B-9A21ED0F429E}" type="presOf" srcId="{6E0C6930-B3F3-43CF-9E30-FDE029EF11C7}" destId="{8F77BD27-5740-42C0-9EB6-87708694E162}" srcOrd="0" destOrd="2" presId="urn:microsoft.com/office/officeart/2005/8/layout/vList5"/>
    <dgm:cxn modelId="{1E6BB981-517C-4148-8471-DF91E5DF0F3F}" srcId="{99325FAE-863E-4B67-A11C-17C869C9BA48}" destId="{4532A7D4-F8B4-4A72-BBCA-99978368A62D}" srcOrd="0" destOrd="0" parTransId="{98267F92-3F57-4FEE-A161-C22334091237}" sibTransId="{8E0D4222-011D-40BC-BC2A-733BA810D06B}"/>
    <dgm:cxn modelId="{5DE0ECB5-D20E-4596-9FFF-C5591B715F9F}" srcId="{99325FAE-863E-4B67-A11C-17C869C9BA48}" destId="{C67D9226-FE30-4077-B2F5-C8E390EAA3E8}" srcOrd="1" destOrd="0" parTransId="{A9163BFA-E2B5-4ADC-83E4-5B43933CA655}" sibTransId="{B9EF4528-47E3-4930-9DAC-C77A78F4486A}"/>
    <dgm:cxn modelId="{F63162C5-70B7-41BD-B763-2FC3DED8B20A}" type="presOf" srcId="{B5BE64FA-1533-4C57-857D-15C05005AC16}" destId="{A2B41B4A-3D55-461A-9CC2-73FDFAFA8275}" srcOrd="0" destOrd="0" presId="urn:microsoft.com/office/officeart/2005/8/layout/vList5"/>
    <dgm:cxn modelId="{485508A0-3CEB-4805-8B29-1704F3DC9A44}" type="presOf" srcId="{99325FAE-863E-4B67-A11C-17C869C9BA48}" destId="{001DE023-1D97-4C24-B5AC-F46F845511F9}" srcOrd="0" destOrd="0" presId="urn:microsoft.com/office/officeart/2005/8/layout/vList5"/>
    <dgm:cxn modelId="{F4A4264D-619D-4708-BB9F-4F45B9C35731}" srcId="{CB321C91-44DF-4B53-AAC6-576A3066D748}" destId="{D4EC1F69-38BC-4F00-93A3-A3FFF5FFC0C1}" srcOrd="1" destOrd="0" parTransId="{57339E2C-19C1-4FD0-996B-535A754DC9C2}" sibTransId="{6FCEB051-07FB-48B7-8486-6157DB733BD0}"/>
    <dgm:cxn modelId="{48769B6D-88E8-46C5-9941-53F28A36793E}" type="presOf" srcId="{DD897F12-0364-4D51-81D5-C817F8006140}" destId="{8F77BD27-5740-42C0-9EB6-87708694E162}" srcOrd="0" destOrd="3" presId="urn:microsoft.com/office/officeart/2005/8/layout/vList5"/>
    <dgm:cxn modelId="{BF10E193-51E1-4E9E-980C-348447D69BFA}" type="presOf" srcId="{37213D3B-1348-4953-8624-8A4C4509473D}" destId="{15C08ADE-40DE-4B3F-BC09-4EC4E6069256}" srcOrd="0" destOrd="2" presId="urn:microsoft.com/office/officeart/2005/8/layout/vList5"/>
    <dgm:cxn modelId="{4E103844-2841-422B-AF7F-24FF5E4AAA3E}" type="presOf" srcId="{C67D9226-FE30-4077-B2F5-C8E390EAA3E8}" destId="{15C08ADE-40DE-4B3F-BC09-4EC4E6069256}" srcOrd="0" destOrd="1" presId="urn:microsoft.com/office/officeart/2005/8/layout/vList5"/>
    <dgm:cxn modelId="{C0EF026D-8739-454C-ABD2-0D75B1166781}" type="presOf" srcId="{B28D28A6-E822-426E-B2F7-9B8CA0FCF4AE}" destId="{441BD277-930E-43D3-B489-CA17AD6F37CD}" srcOrd="0" destOrd="0" presId="urn:microsoft.com/office/officeart/2005/8/layout/vList5"/>
    <dgm:cxn modelId="{8D56EADB-2347-4AB1-B2C1-A0D304A9B7AE}" srcId="{99325FAE-863E-4B67-A11C-17C869C9BA48}" destId="{75956944-4371-4F79-8E89-4D75CFE92530}" srcOrd="3" destOrd="0" parTransId="{51508696-4396-44F3-9703-1B3371C85806}" sibTransId="{ADE5157B-2912-46C0-A542-DDF52AD6F6D7}"/>
    <dgm:cxn modelId="{98076538-2474-4552-9C56-191285534225}" type="presOf" srcId="{3156F5FC-F728-4C45-A2EF-72EAC0B902F8}" destId="{68440BF0-BF5F-49FC-BBAC-C1086781A7A3}" srcOrd="0" destOrd="0" presId="urn:microsoft.com/office/officeart/2005/8/layout/vList5"/>
    <dgm:cxn modelId="{196B1955-5E6C-48FD-A090-055F6F8C2AFD}" type="presParOf" srcId="{A2B41B4A-3D55-461A-9CC2-73FDFAFA8275}" destId="{9D0567A6-9519-4E15-B894-B9DFA4C3999A}" srcOrd="0" destOrd="0" presId="urn:microsoft.com/office/officeart/2005/8/layout/vList5"/>
    <dgm:cxn modelId="{F64947C3-61C4-4BE3-AEEF-72AA505D27F9}" type="presParOf" srcId="{9D0567A6-9519-4E15-B894-B9DFA4C3999A}" destId="{001DE023-1D97-4C24-B5AC-F46F845511F9}" srcOrd="0" destOrd="0" presId="urn:microsoft.com/office/officeart/2005/8/layout/vList5"/>
    <dgm:cxn modelId="{69682576-E851-4E2D-A5D1-CC8E20D2B260}" type="presParOf" srcId="{9D0567A6-9519-4E15-B894-B9DFA4C3999A}" destId="{15C08ADE-40DE-4B3F-BC09-4EC4E6069256}" srcOrd="1" destOrd="0" presId="urn:microsoft.com/office/officeart/2005/8/layout/vList5"/>
    <dgm:cxn modelId="{AE0BDA87-49CF-461F-AC9E-A84D6F2718DA}" type="presParOf" srcId="{A2B41B4A-3D55-461A-9CC2-73FDFAFA8275}" destId="{EDF736B5-16B9-4D20-BE5F-CF34C07C00C3}" srcOrd="1" destOrd="0" presId="urn:microsoft.com/office/officeart/2005/8/layout/vList5"/>
    <dgm:cxn modelId="{57872171-9472-47CC-BBD4-528061679753}" type="presParOf" srcId="{A2B41B4A-3D55-461A-9CC2-73FDFAFA8275}" destId="{F6D0D6F0-618B-48DD-9CA3-54D364FC758D}" srcOrd="2" destOrd="0" presId="urn:microsoft.com/office/officeart/2005/8/layout/vList5"/>
    <dgm:cxn modelId="{67A8B7A3-24D1-4E4A-9C6A-93C62E92D72F}" type="presParOf" srcId="{F6D0D6F0-618B-48DD-9CA3-54D364FC758D}" destId="{68440BF0-BF5F-49FC-BBAC-C1086781A7A3}" srcOrd="0" destOrd="0" presId="urn:microsoft.com/office/officeart/2005/8/layout/vList5"/>
    <dgm:cxn modelId="{FEB6188D-4FFD-4387-B368-E4249B35679A}" type="presParOf" srcId="{F6D0D6F0-618B-48DD-9CA3-54D364FC758D}" destId="{8F77BD27-5740-42C0-9EB6-87708694E162}" srcOrd="1" destOrd="0" presId="urn:microsoft.com/office/officeart/2005/8/layout/vList5"/>
    <dgm:cxn modelId="{48BABF62-7370-4EB8-A2E2-3A8F3FA507A3}" type="presParOf" srcId="{A2B41B4A-3D55-461A-9CC2-73FDFAFA8275}" destId="{D80D1D67-54C4-4233-8111-340C0C3558E8}" srcOrd="3" destOrd="0" presId="urn:microsoft.com/office/officeart/2005/8/layout/vList5"/>
    <dgm:cxn modelId="{EF908F5B-56BA-4B7A-95AE-20C0B7CEA505}" type="presParOf" srcId="{A2B41B4A-3D55-461A-9CC2-73FDFAFA8275}" destId="{3CBAEEE1-4F90-494C-A6F1-97358986A0C1}" srcOrd="4" destOrd="0" presId="urn:microsoft.com/office/officeart/2005/8/layout/vList5"/>
    <dgm:cxn modelId="{E2AAF9A7-F38F-4BBD-A3DA-5FC312B510AD}" type="presParOf" srcId="{3CBAEEE1-4F90-494C-A6F1-97358986A0C1}" destId="{1AD12FB4-0EB9-4A1F-9C54-B5A937A2B3AB}" srcOrd="0" destOrd="0" presId="urn:microsoft.com/office/officeart/2005/8/layout/vList5"/>
    <dgm:cxn modelId="{40B9A29D-9398-409E-BEDB-FD70B1444442}" type="presParOf" srcId="{3CBAEEE1-4F90-494C-A6F1-97358986A0C1}" destId="{441BD277-930E-43D3-B489-CA17AD6F37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A838FC-DE35-45AA-9B87-B8D1A7DC9DA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816461C-2ED2-4304-BBBD-91E595F49B02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2400" b="1" dirty="0" smtClean="0"/>
            <a:t>Prävention und Gesundheitsförderung </a:t>
          </a:r>
          <a:br>
            <a:rPr lang="de-DE" sz="2400" b="1" dirty="0" smtClean="0"/>
          </a:br>
          <a:r>
            <a:rPr lang="de-DE" sz="2400" b="1" dirty="0" smtClean="0"/>
            <a:t>in Kitas und Grundschulen	</a:t>
          </a:r>
          <a:endParaRPr lang="de-DE" sz="2400" b="1" dirty="0"/>
        </a:p>
      </dgm:t>
    </dgm:pt>
    <dgm:pt modelId="{E8319DE1-C70D-4C11-870E-D9C5E9017B7F}" type="parTrans" cxnId="{DBC2AB45-254A-4031-BA52-3825827E43A5}">
      <dgm:prSet/>
      <dgm:spPr/>
      <dgm:t>
        <a:bodyPr/>
        <a:lstStyle/>
        <a:p>
          <a:endParaRPr lang="de-DE"/>
        </a:p>
      </dgm:t>
    </dgm:pt>
    <dgm:pt modelId="{A05341B7-48E5-4266-BFB5-C139F16CF86F}" type="sibTrans" cxnId="{DBC2AB45-254A-4031-BA52-3825827E43A5}">
      <dgm:prSet/>
      <dgm:spPr/>
      <dgm:t>
        <a:bodyPr/>
        <a:lstStyle/>
        <a:p>
          <a:endParaRPr lang="de-DE"/>
        </a:p>
      </dgm:t>
    </dgm:pt>
    <dgm:pt modelId="{14D35A45-38D7-4F6C-AF97-CC74B4C3FCC8}">
      <dgm:prSet phldrT="[Text]" custT="1"/>
      <dgm:spPr>
        <a:solidFill>
          <a:srgbClr val="B10F21"/>
        </a:solidFill>
      </dgm:spPr>
      <dgm:t>
        <a:bodyPr/>
        <a:lstStyle/>
        <a:p>
          <a:endParaRPr lang="de-DE" sz="1600" dirty="0"/>
        </a:p>
      </dgm:t>
    </dgm:pt>
    <dgm:pt modelId="{4F254907-A094-41A9-B8EA-3D8C77FE63B2}" type="parTrans" cxnId="{F52DD8F7-48EE-4D19-B617-4F5C153496B2}">
      <dgm:prSet/>
      <dgm:spPr/>
      <dgm:t>
        <a:bodyPr/>
        <a:lstStyle/>
        <a:p>
          <a:endParaRPr lang="de-DE"/>
        </a:p>
      </dgm:t>
    </dgm:pt>
    <dgm:pt modelId="{24C48BB2-11EC-4E8F-B8AD-F40283F9EA0F}" type="sibTrans" cxnId="{F52DD8F7-48EE-4D19-B617-4F5C153496B2}">
      <dgm:prSet/>
      <dgm:spPr/>
      <dgm:t>
        <a:bodyPr/>
        <a:lstStyle/>
        <a:p>
          <a:endParaRPr lang="de-DE"/>
        </a:p>
      </dgm:t>
    </dgm:pt>
    <dgm:pt modelId="{3A31CBEF-12E3-49FE-BA4E-0B80E6CE13BF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800" dirty="0" smtClean="0"/>
            <a:t>798.132 erreichte Kinder, Eltern, Lehr- und Erziehungspersonen</a:t>
          </a:r>
          <a:endParaRPr lang="de-DE" sz="1800" b="0" dirty="0"/>
        </a:p>
      </dgm:t>
    </dgm:pt>
    <dgm:pt modelId="{535DAAE4-FC46-4ACB-A7DC-B4B1A523DEF5}" type="sibTrans" cxnId="{1E81A906-A60D-4672-B3C9-586BDDACC697}">
      <dgm:prSet/>
      <dgm:spPr/>
      <dgm:t>
        <a:bodyPr/>
        <a:lstStyle/>
        <a:p>
          <a:endParaRPr lang="de-DE"/>
        </a:p>
      </dgm:t>
    </dgm:pt>
    <dgm:pt modelId="{6075A2E3-44A4-4603-BF86-4A19E615F352}" type="parTrans" cxnId="{1E81A906-A60D-4672-B3C9-586BDDACC697}">
      <dgm:prSet/>
      <dgm:spPr/>
      <dgm:t>
        <a:bodyPr/>
        <a:lstStyle/>
        <a:p>
          <a:endParaRPr lang="de-DE"/>
        </a:p>
      </dgm:t>
    </dgm:pt>
    <dgm:pt modelId="{DC3C0102-3CE4-4558-9F51-EA563A4CD8B7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800" dirty="0" smtClean="0"/>
            <a:t>Häufigste Themen: 	Ernährung, Bewegung, Stressreduktion/</a:t>
          </a:r>
          <a:br>
            <a:rPr lang="de-DE" sz="1800" dirty="0" smtClean="0"/>
          </a:br>
          <a:r>
            <a:rPr lang="de-DE" sz="1800" dirty="0" smtClean="0"/>
            <a:t>			Entspannung, Stärkung psychischer Ressourcen</a:t>
          </a:r>
          <a:endParaRPr lang="de-DE" sz="1800" dirty="0"/>
        </a:p>
      </dgm:t>
    </dgm:pt>
    <dgm:pt modelId="{856FD1D9-9F38-41CE-9645-31914642FBF5}" type="sibTrans" cxnId="{B72048DC-97DC-4D0B-BFAA-CDA4A5C6B626}">
      <dgm:prSet/>
      <dgm:spPr/>
      <dgm:t>
        <a:bodyPr/>
        <a:lstStyle/>
        <a:p>
          <a:endParaRPr lang="de-DE"/>
        </a:p>
      </dgm:t>
    </dgm:pt>
    <dgm:pt modelId="{4E9F4BD9-4600-4FBB-8FB9-B3A5521D9D0E}" type="parTrans" cxnId="{B72048DC-97DC-4D0B-BFAA-CDA4A5C6B626}">
      <dgm:prSet/>
      <dgm:spPr/>
      <dgm:t>
        <a:bodyPr/>
        <a:lstStyle/>
        <a:p>
          <a:endParaRPr lang="de-DE"/>
        </a:p>
      </dgm:t>
    </dgm:pt>
    <dgm:pt modelId="{7C3DE9F7-630B-4DE6-A771-9E33E8CF649A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800" smtClean="0"/>
            <a:t>GKV-Aktivitäten in 7.160 Kitas und </a:t>
          </a:r>
          <a:r>
            <a:rPr lang="de-DE" sz="1800" b="0" smtClean="0"/>
            <a:t>6.046 Grundschulen</a:t>
          </a:r>
          <a:endParaRPr lang="de-DE" sz="1800" b="0" dirty="0"/>
        </a:p>
      </dgm:t>
    </dgm:pt>
    <dgm:pt modelId="{11FD9260-FAC7-49E1-895F-47B2C09ECB85}" type="parTrans" cxnId="{80D0E3CF-329F-430E-91D2-B81F6FF5F246}">
      <dgm:prSet/>
      <dgm:spPr/>
      <dgm:t>
        <a:bodyPr/>
        <a:lstStyle/>
        <a:p>
          <a:endParaRPr lang="de-DE"/>
        </a:p>
      </dgm:t>
    </dgm:pt>
    <dgm:pt modelId="{30C4CE13-8515-4C99-B512-22E4EB8C64F2}" type="sibTrans" cxnId="{80D0E3CF-329F-430E-91D2-B81F6FF5F246}">
      <dgm:prSet/>
      <dgm:spPr/>
      <dgm:t>
        <a:bodyPr/>
        <a:lstStyle/>
        <a:p>
          <a:endParaRPr lang="de-DE"/>
        </a:p>
      </dgm:t>
    </dgm:pt>
    <dgm:pt modelId="{885BFCAD-691E-4942-A419-44220874E1E4}" type="pres">
      <dgm:prSet presAssocID="{C3A838FC-DE35-45AA-9B87-B8D1A7DC9D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F011610-66B7-47AF-B213-C299D19B7BE2}" type="pres">
      <dgm:prSet presAssocID="{1816461C-2ED2-4304-BBBD-91E595F49B02}" presName="node" presStyleLbl="node1" presStyleIdx="0" presStyleCnt="1" custScaleX="10966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52DD8F7-48EE-4D19-B617-4F5C153496B2}" srcId="{1816461C-2ED2-4304-BBBD-91E595F49B02}" destId="{14D35A45-38D7-4F6C-AF97-CC74B4C3FCC8}" srcOrd="0" destOrd="0" parTransId="{4F254907-A094-41A9-B8EA-3D8C77FE63B2}" sibTransId="{24C48BB2-11EC-4E8F-B8AD-F40283F9EA0F}"/>
    <dgm:cxn modelId="{75B7A952-6597-4C79-915D-53D0053D491C}" type="presOf" srcId="{1816461C-2ED2-4304-BBBD-91E595F49B02}" destId="{3F011610-66B7-47AF-B213-C299D19B7BE2}" srcOrd="0" destOrd="0" presId="urn:microsoft.com/office/officeart/2005/8/layout/hList6"/>
    <dgm:cxn modelId="{DBC2AB45-254A-4031-BA52-3825827E43A5}" srcId="{C3A838FC-DE35-45AA-9B87-B8D1A7DC9DAE}" destId="{1816461C-2ED2-4304-BBBD-91E595F49B02}" srcOrd="0" destOrd="0" parTransId="{E8319DE1-C70D-4C11-870E-D9C5E9017B7F}" sibTransId="{A05341B7-48E5-4266-BFB5-C139F16CF86F}"/>
    <dgm:cxn modelId="{CD8EEAC5-9927-492F-8EC9-F4FE900E0A60}" type="presOf" srcId="{3A31CBEF-12E3-49FE-BA4E-0B80E6CE13BF}" destId="{3F011610-66B7-47AF-B213-C299D19B7BE2}" srcOrd="0" destOrd="3" presId="urn:microsoft.com/office/officeart/2005/8/layout/hList6"/>
    <dgm:cxn modelId="{47DFB494-CB82-4B78-838D-F70197CCE040}" type="presOf" srcId="{C3A838FC-DE35-45AA-9B87-B8D1A7DC9DAE}" destId="{885BFCAD-691E-4942-A419-44220874E1E4}" srcOrd="0" destOrd="0" presId="urn:microsoft.com/office/officeart/2005/8/layout/hList6"/>
    <dgm:cxn modelId="{80D0E3CF-329F-430E-91D2-B81F6FF5F246}" srcId="{1816461C-2ED2-4304-BBBD-91E595F49B02}" destId="{7C3DE9F7-630B-4DE6-A771-9E33E8CF649A}" srcOrd="1" destOrd="0" parTransId="{11FD9260-FAC7-49E1-895F-47B2C09ECB85}" sibTransId="{30C4CE13-8515-4C99-B512-22E4EB8C64F2}"/>
    <dgm:cxn modelId="{815C6E25-5DCB-4EF2-A467-ACF767E78974}" type="presOf" srcId="{14D35A45-38D7-4F6C-AF97-CC74B4C3FCC8}" destId="{3F011610-66B7-47AF-B213-C299D19B7BE2}" srcOrd="0" destOrd="1" presId="urn:microsoft.com/office/officeart/2005/8/layout/hList6"/>
    <dgm:cxn modelId="{F25A9E45-505B-4370-95DB-ACFE3ED99359}" type="presOf" srcId="{7C3DE9F7-630B-4DE6-A771-9E33E8CF649A}" destId="{3F011610-66B7-47AF-B213-C299D19B7BE2}" srcOrd="0" destOrd="2" presId="urn:microsoft.com/office/officeart/2005/8/layout/hList6"/>
    <dgm:cxn modelId="{35786CBB-1EA5-40C3-A617-EB855AE804A7}" type="presOf" srcId="{DC3C0102-3CE4-4558-9F51-EA563A4CD8B7}" destId="{3F011610-66B7-47AF-B213-C299D19B7BE2}" srcOrd="0" destOrd="4" presId="urn:microsoft.com/office/officeart/2005/8/layout/hList6"/>
    <dgm:cxn modelId="{1E81A906-A60D-4672-B3C9-586BDDACC697}" srcId="{1816461C-2ED2-4304-BBBD-91E595F49B02}" destId="{3A31CBEF-12E3-49FE-BA4E-0B80E6CE13BF}" srcOrd="2" destOrd="0" parTransId="{6075A2E3-44A4-4603-BF86-4A19E615F352}" sibTransId="{535DAAE4-FC46-4ACB-A7DC-B4B1A523DEF5}"/>
    <dgm:cxn modelId="{B72048DC-97DC-4D0B-BFAA-CDA4A5C6B626}" srcId="{1816461C-2ED2-4304-BBBD-91E595F49B02}" destId="{DC3C0102-3CE4-4558-9F51-EA563A4CD8B7}" srcOrd="3" destOrd="0" parTransId="{4E9F4BD9-4600-4FBB-8FB9-B3A5521D9D0E}" sibTransId="{856FD1D9-9F38-41CE-9645-31914642FBF5}"/>
    <dgm:cxn modelId="{832D4480-7FEA-4988-8E62-46991BF50F25}" type="presParOf" srcId="{885BFCAD-691E-4942-A419-44220874E1E4}" destId="{3F011610-66B7-47AF-B213-C299D19B7BE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7F4437-02F6-4FA8-8E90-9647DC0838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703C989-D44D-42AD-93A6-75F6F81C3E61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700" dirty="0" smtClean="0"/>
            <a:t>Bedarfsgerechte Gesundheitsförderungsmaßnahmen für </a:t>
          </a:r>
          <a:br>
            <a:rPr lang="de-DE" sz="1700" dirty="0" smtClean="0"/>
          </a:br>
          <a:r>
            <a:rPr lang="de-DE" sz="1700" dirty="0" smtClean="0"/>
            <a:t>vulnerable Zielgruppen</a:t>
          </a:r>
          <a:endParaRPr lang="de-DE" sz="1700" dirty="0"/>
        </a:p>
      </dgm:t>
    </dgm:pt>
    <dgm:pt modelId="{E00FE023-6FA5-4B42-92F1-F23BA222A6FF}" type="parTrans" cxnId="{D23122DB-39E7-420E-82FC-56B1B8AFA778}">
      <dgm:prSet/>
      <dgm:spPr/>
      <dgm:t>
        <a:bodyPr/>
        <a:lstStyle/>
        <a:p>
          <a:endParaRPr lang="de-DE"/>
        </a:p>
      </dgm:t>
    </dgm:pt>
    <dgm:pt modelId="{BFDF4604-18C5-48EE-B80F-A7F717A7DB5F}" type="sibTrans" cxnId="{D23122DB-39E7-420E-82FC-56B1B8AFA778}">
      <dgm:prSet/>
      <dgm:spPr/>
      <dgm:t>
        <a:bodyPr/>
        <a:lstStyle/>
        <a:p>
          <a:endParaRPr lang="de-DE"/>
        </a:p>
      </dgm:t>
    </dgm:pt>
    <dgm:pt modelId="{AE1DA988-B6AE-4688-84AE-9DD187DAA83E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700" dirty="0" smtClean="0"/>
            <a:t>Beteiligung an zielbezogenen, ressortübergreifenden kommunalen Strategien der Gesundheitsförderung und Prävention</a:t>
          </a:r>
          <a:endParaRPr lang="de-DE" sz="1700" dirty="0"/>
        </a:p>
      </dgm:t>
    </dgm:pt>
    <dgm:pt modelId="{9BB3B620-3B32-4DAE-B9B1-2463BB265416}" type="parTrans" cxnId="{E0C99C12-AB9D-4E9D-AF67-86F5DD0D071B}">
      <dgm:prSet/>
      <dgm:spPr/>
      <dgm:t>
        <a:bodyPr/>
        <a:lstStyle/>
        <a:p>
          <a:endParaRPr lang="de-DE"/>
        </a:p>
      </dgm:t>
    </dgm:pt>
    <dgm:pt modelId="{493D0987-E889-466C-93C2-BFF8FDA00DF1}" type="sibTrans" cxnId="{E0C99C12-AB9D-4E9D-AF67-86F5DD0D071B}">
      <dgm:prSet/>
      <dgm:spPr/>
      <dgm:t>
        <a:bodyPr/>
        <a:lstStyle/>
        <a:p>
          <a:endParaRPr lang="de-DE"/>
        </a:p>
      </dgm:t>
    </dgm:pt>
    <dgm:pt modelId="{BC1EED1C-1651-407F-AE8C-3C54FE712708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700" dirty="0" smtClean="0"/>
            <a:t>Ausbau der Koordinierungsstellen „Gesundheitliche Chancengleichheit“</a:t>
          </a:r>
          <a:endParaRPr lang="de-DE" sz="1700" dirty="0"/>
        </a:p>
      </dgm:t>
    </dgm:pt>
    <dgm:pt modelId="{064B58B4-C31F-486A-AE35-A8D0DCCB79C3}" type="parTrans" cxnId="{6DB99D15-FA77-43D6-942F-8EF94E7AC20A}">
      <dgm:prSet/>
      <dgm:spPr/>
      <dgm:t>
        <a:bodyPr/>
        <a:lstStyle/>
        <a:p>
          <a:endParaRPr lang="de-DE"/>
        </a:p>
      </dgm:t>
    </dgm:pt>
    <dgm:pt modelId="{AC917759-0E2D-4A92-A369-1F380DE6BD84}" type="sibTrans" cxnId="{6DB99D15-FA77-43D6-942F-8EF94E7AC20A}">
      <dgm:prSet/>
      <dgm:spPr/>
      <dgm:t>
        <a:bodyPr/>
        <a:lstStyle/>
        <a:p>
          <a:endParaRPr lang="de-DE"/>
        </a:p>
      </dgm:t>
    </dgm:pt>
    <dgm:pt modelId="{B09FD4DF-DB5C-4BC4-885B-35C345419C75}" type="pres">
      <dgm:prSet presAssocID="{A57F4437-02F6-4FA8-8E90-9647DC0838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7281573-46F3-466A-ADE2-A58E6866B486}" type="pres">
      <dgm:prSet presAssocID="{AE1DA988-B6AE-4688-84AE-9DD187DAA83E}" presName="parentText" presStyleLbl="node1" presStyleIdx="0" presStyleCnt="3" custScaleY="87870" custLinFactY="-2055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DF0698E-A047-4915-BC97-AD0320F78900}" type="pres">
      <dgm:prSet presAssocID="{493D0987-E889-466C-93C2-BFF8FDA00DF1}" presName="spacer" presStyleCnt="0"/>
      <dgm:spPr/>
    </dgm:pt>
    <dgm:pt modelId="{8D8BA81D-1DD7-46FC-9D22-3D1369282065}" type="pres">
      <dgm:prSet presAssocID="{BC1EED1C-1651-407F-AE8C-3C54FE712708}" presName="parentText" presStyleLbl="node1" presStyleIdx="1" presStyleCnt="3" custScaleY="87870" custLinFactY="-256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02D1B2D-CE13-46CE-B217-9038039E4070}" type="pres">
      <dgm:prSet presAssocID="{AC917759-0E2D-4A92-A369-1F380DE6BD84}" presName="spacer" presStyleCnt="0"/>
      <dgm:spPr/>
    </dgm:pt>
    <dgm:pt modelId="{54F702B1-547E-478E-8A43-02E8E8851924}" type="pres">
      <dgm:prSet presAssocID="{B703C989-D44D-42AD-93A6-75F6F81C3E61}" presName="parentText" presStyleLbl="node1" presStyleIdx="2" presStyleCnt="3" custScaleY="87870" custLinFactY="-276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1A0877C-8360-4C1C-8094-E2C41D7CF1A7}" type="presOf" srcId="{A57F4437-02F6-4FA8-8E90-9647DC083818}" destId="{B09FD4DF-DB5C-4BC4-885B-35C345419C75}" srcOrd="0" destOrd="0" presId="urn:microsoft.com/office/officeart/2005/8/layout/vList2"/>
    <dgm:cxn modelId="{283146F3-8F9E-4521-8399-0A898E18762B}" type="presOf" srcId="{AE1DA988-B6AE-4688-84AE-9DD187DAA83E}" destId="{E7281573-46F3-466A-ADE2-A58E6866B486}" srcOrd="0" destOrd="0" presId="urn:microsoft.com/office/officeart/2005/8/layout/vList2"/>
    <dgm:cxn modelId="{6DB99D15-FA77-43D6-942F-8EF94E7AC20A}" srcId="{A57F4437-02F6-4FA8-8E90-9647DC083818}" destId="{BC1EED1C-1651-407F-AE8C-3C54FE712708}" srcOrd="1" destOrd="0" parTransId="{064B58B4-C31F-486A-AE35-A8D0DCCB79C3}" sibTransId="{AC917759-0E2D-4A92-A369-1F380DE6BD84}"/>
    <dgm:cxn modelId="{9BB44B7D-8F6A-4944-AFC0-9DD346134CC9}" type="presOf" srcId="{BC1EED1C-1651-407F-AE8C-3C54FE712708}" destId="{8D8BA81D-1DD7-46FC-9D22-3D1369282065}" srcOrd="0" destOrd="0" presId="urn:microsoft.com/office/officeart/2005/8/layout/vList2"/>
    <dgm:cxn modelId="{E0C99C12-AB9D-4E9D-AF67-86F5DD0D071B}" srcId="{A57F4437-02F6-4FA8-8E90-9647DC083818}" destId="{AE1DA988-B6AE-4688-84AE-9DD187DAA83E}" srcOrd="0" destOrd="0" parTransId="{9BB3B620-3B32-4DAE-B9B1-2463BB265416}" sibTransId="{493D0987-E889-466C-93C2-BFF8FDA00DF1}"/>
    <dgm:cxn modelId="{D23122DB-39E7-420E-82FC-56B1B8AFA778}" srcId="{A57F4437-02F6-4FA8-8E90-9647DC083818}" destId="{B703C989-D44D-42AD-93A6-75F6F81C3E61}" srcOrd="2" destOrd="0" parTransId="{E00FE023-6FA5-4B42-92F1-F23BA222A6FF}" sibTransId="{BFDF4604-18C5-48EE-B80F-A7F717A7DB5F}"/>
    <dgm:cxn modelId="{30C11812-AC35-4355-8B76-75F4C1EAE5D3}" type="presOf" srcId="{B703C989-D44D-42AD-93A6-75F6F81C3E61}" destId="{54F702B1-547E-478E-8A43-02E8E8851924}" srcOrd="0" destOrd="0" presId="urn:microsoft.com/office/officeart/2005/8/layout/vList2"/>
    <dgm:cxn modelId="{2F6D619A-37A2-4D94-8369-77423E078847}" type="presParOf" srcId="{B09FD4DF-DB5C-4BC4-885B-35C345419C75}" destId="{E7281573-46F3-466A-ADE2-A58E6866B486}" srcOrd="0" destOrd="0" presId="urn:microsoft.com/office/officeart/2005/8/layout/vList2"/>
    <dgm:cxn modelId="{96210CC5-E9B7-4484-89B0-DBA3EB7D074B}" type="presParOf" srcId="{B09FD4DF-DB5C-4BC4-885B-35C345419C75}" destId="{4DF0698E-A047-4915-BC97-AD0320F78900}" srcOrd="1" destOrd="0" presId="urn:microsoft.com/office/officeart/2005/8/layout/vList2"/>
    <dgm:cxn modelId="{09CCCFA2-1C8B-46BF-95FD-126D099227AD}" type="presParOf" srcId="{B09FD4DF-DB5C-4BC4-885B-35C345419C75}" destId="{8D8BA81D-1DD7-46FC-9D22-3D1369282065}" srcOrd="2" destOrd="0" presId="urn:microsoft.com/office/officeart/2005/8/layout/vList2"/>
    <dgm:cxn modelId="{BFBB9A90-B126-4FA3-9600-06A6BC47D10F}" type="presParOf" srcId="{B09FD4DF-DB5C-4BC4-885B-35C345419C75}" destId="{C02D1B2D-CE13-46CE-B217-9038039E4070}" srcOrd="3" destOrd="0" presId="urn:microsoft.com/office/officeart/2005/8/layout/vList2"/>
    <dgm:cxn modelId="{80F2D2DC-89B3-4898-A3BF-5D0353EC9621}" type="presParOf" srcId="{B09FD4DF-DB5C-4BC4-885B-35C345419C75}" destId="{54F702B1-547E-478E-8A43-02E8E88519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7F4437-02F6-4FA8-8E90-9647DC0838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8C5E75F-AF9F-4788-A770-CFB7F821D4D5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700" dirty="0" smtClean="0"/>
            <a:t>Umsetzung präventiver Gestaltungsaufgaben jenseits der </a:t>
          </a:r>
          <a:br>
            <a:rPr lang="de-DE" sz="1700" dirty="0" smtClean="0"/>
          </a:br>
          <a:r>
            <a:rPr lang="de-DE" sz="1700" dirty="0" smtClean="0"/>
            <a:t>SV-Träger-Verantwortung</a:t>
          </a:r>
          <a:endParaRPr lang="de-DE" sz="1700" dirty="0"/>
        </a:p>
      </dgm:t>
    </dgm:pt>
    <dgm:pt modelId="{4B5364B6-0327-464F-96DA-6A1868D12C49}" type="parTrans" cxnId="{4ACC63B5-0CE8-4A72-8CC9-4FE7F767A345}">
      <dgm:prSet/>
      <dgm:spPr/>
      <dgm:t>
        <a:bodyPr/>
        <a:lstStyle/>
        <a:p>
          <a:endParaRPr lang="de-DE"/>
        </a:p>
      </dgm:t>
    </dgm:pt>
    <dgm:pt modelId="{606E0EDC-FAA4-48CC-B972-0A3D4C5694BF}" type="sibTrans" cxnId="{4ACC63B5-0CE8-4A72-8CC9-4FE7F767A345}">
      <dgm:prSet/>
      <dgm:spPr/>
      <dgm:t>
        <a:bodyPr/>
        <a:lstStyle/>
        <a:p>
          <a:endParaRPr lang="de-DE"/>
        </a:p>
      </dgm:t>
    </dgm:pt>
    <dgm:pt modelId="{B703C989-D44D-42AD-93A6-75F6F81C3E61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700" dirty="0" smtClean="0"/>
            <a:t>Etablierung einer auf den Ausgleich sozialer Benachteiligungen gerichteten Politik (Arbeitsmarkt, Bildung, sozialer Wohnungsbau,…)</a:t>
          </a:r>
          <a:endParaRPr lang="de-DE" sz="1700" dirty="0"/>
        </a:p>
      </dgm:t>
    </dgm:pt>
    <dgm:pt modelId="{E00FE023-6FA5-4B42-92F1-F23BA222A6FF}" type="parTrans" cxnId="{D23122DB-39E7-420E-82FC-56B1B8AFA778}">
      <dgm:prSet/>
      <dgm:spPr/>
      <dgm:t>
        <a:bodyPr/>
        <a:lstStyle/>
        <a:p>
          <a:endParaRPr lang="de-DE"/>
        </a:p>
      </dgm:t>
    </dgm:pt>
    <dgm:pt modelId="{BFDF4604-18C5-48EE-B80F-A7F717A7DB5F}" type="sibTrans" cxnId="{D23122DB-39E7-420E-82FC-56B1B8AFA778}">
      <dgm:prSet/>
      <dgm:spPr/>
      <dgm:t>
        <a:bodyPr/>
        <a:lstStyle/>
        <a:p>
          <a:endParaRPr lang="de-DE"/>
        </a:p>
      </dgm:t>
    </dgm:pt>
    <dgm:pt modelId="{AE1DA988-B6AE-4688-84AE-9DD187DAA83E}">
      <dgm:prSet phldrT="[Text]" custT="1"/>
      <dgm:spPr>
        <a:solidFill>
          <a:srgbClr val="B10F21"/>
        </a:solidFill>
      </dgm:spPr>
      <dgm:t>
        <a:bodyPr/>
        <a:lstStyle/>
        <a:p>
          <a:r>
            <a:rPr lang="de-DE" sz="1700" dirty="0" smtClean="0"/>
            <a:t>Umsetzung gesundheitsfördernder Setting-Maßnahmen durch die SV-Träger </a:t>
          </a:r>
          <a:r>
            <a:rPr lang="de-DE" sz="1700" u="sng" dirty="0" smtClean="0"/>
            <a:t>und</a:t>
          </a:r>
          <a:r>
            <a:rPr lang="de-DE" sz="1700" dirty="0" smtClean="0"/>
            <a:t> Lebenswelt-Verantwortlichen</a:t>
          </a:r>
          <a:endParaRPr lang="de-DE" sz="1700" dirty="0"/>
        </a:p>
      </dgm:t>
    </dgm:pt>
    <dgm:pt modelId="{9BB3B620-3B32-4DAE-B9B1-2463BB265416}" type="parTrans" cxnId="{E0C99C12-AB9D-4E9D-AF67-86F5DD0D071B}">
      <dgm:prSet/>
      <dgm:spPr/>
      <dgm:t>
        <a:bodyPr/>
        <a:lstStyle/>
        <a:p>
          <a:endParaRPr lang="de-DE"/>
        </a:p>
      </dgm:t>
    </dgm:pt>
    <dgm:pt modelId="{493D0987-E889-466C-93C2-BFF8FDA00DF1}" type="sibTrans" cxnId="{E0C99C12-AB9D-4E9D-AF67-86F5DD0D071B}">
      <dgm:prSet/>
      <dgm:spPr/>
      <dgm:t>
        <a:bodyPr/>
        <a:lstStyle/>
        <a:p>
          <a:endParaRPr lang="de-DE"/>
        </a:p>
      </dgm:t>
    </dgm:pt>
    <dgm:pt modelId="{185AA3A3-D0C1-4317-B310-B75C0F80610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1200" dirty="0" smtClean="0"/>
            <a:t>Regulative Eingriffe: Werbebeschränkungen, Steuerpolitik, Rauchverbote</a:t>
          </a:r>
          <a:endParaRPr lang="de-DE" sz="1200" dirty="0"/>
        </a:p>
      </dgm:t>
    </dgm:pt>
    <dgm:pt modelId="{384E9994-9F1B-47EB-8DFA-07A8C01BCD7F}" type="parTrans" cxnId="{AC9E3297-C4BE-4E1B-9412-1BF20F2E03AA}">
      <dgm:prSet/>
      <dgm:spPr/>
      <dgm:t>
        <a:bodyPr/>
        <a:lstStyle/>
        <a:p>
          <a:endParaRPr lang="de-DE"/>
        </a:p>
      </dgm:t>
    </dgm:pt>
    <dgm:pt modelId="{64127394-AB37-4CC3-9048-C9FE10616D3D}" type="sibTrans" cxnId="{AC9E3297-C4BE-4E1B-9412-1BF20F2E03AA}">
      <dgm:prSet/>
      <dgm:spPr/>
      <dgm:t>
        <a:bodyPr/>
        <a:lstStyle/>
        <a:p>
          <a:endParaRPr lang="de-DE"/>
        </a:p>
      </dgm:t>
    </dgm:pt>
    <dgm:pt modelId="{4994E73B-E292-43B4-A1CE-EA3884BF268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1200" dirty="0" smtClean="0"/>
            <a:t>Gesundheitsfördernde Strukturen (Sport/Freizeit)</a:t>
          </a:r>
          <a:endParaRPr lang="de-DE" sz="1200" dirty="0"/>
        </a:p>
      </dgm:t>
    </dgm:pt>
    <dgm:pt modelId="{561B2D0A-CBCE-47CC-A461-933B5507BA37}" type="parTrans" cxnId="{4E7E8511-E3E2-4F24-83A4-C6E4692C1325}">
      <dgm:prSet/>
      <dgm:spPr/>
      <dgm:t>
        <a:bodyPr/>
        <a:lstStyle/>
        <a:p>
          <a:endParaRPr lang="de-DE"/>
        </a:p>
      </dgm:t>
    </dgm:pt>
    <dgm:pt modelId="{697A4DC6-16C7-412C-AB4A-46270DAD3658}" type="sibTrans" cxnId="{4E7E8511-E3E2-4F24-83A4-C6E4692C1325}">
      <dgm:prSet/>
      <dgm:spPr/>
      <dgm:t>
        <a:bodyPr/>
        <a:lstStyle/>
        <a:p>
          <a:endParaRPr lang="de-DE"/>
        </a:p>
      </dgm:t>
    </dgm:pt>
    <dgm:pt modelId="{7D87A0B6-048C-44BF-A8DC-36C8CFBFDDC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1200" dirty="0" smtClean="0"/>
            <a:t>Berücksichtigung gesundheitsförderlicher Belange in Curricula</a:t>
          </a:r>
          <a:endParaRPr lang="de-DE" sz="1200" dirty="0"/>
        </a:p>
      </dgm:t>
    </dgm:pt>
    <dgm:pt modelId="{C82D5A91-D52D-41D7-ADD6-35523016F42C}" type="parTrans" cxnId="{4451092C-9895-418A-921D-63F582789FF1}">
      <dgm:prSet/>
      <dgm:spPr/>
      <dgm:t>
        <a:bodyPr/>
        <a:lstStyle/>
        <a:p>
          <a:endParaRPr lang="de-DE"/>
        </a:p>
      </dgm:t>
    </dgm:pt>
    <dgm:pt modelId="{9BF4ADBB-626F-40AB-9479-9D1C232B5DE7}" type="sibTrans" cxnId="{4451092C-9895-418A-921D-63F582789FF1}">
      <dgm:prSet/>
      <dgm:spPr/>
      <dgm:t>
        <a:bodyPr/>
        <a:lstStyle/>
        <a:p>
          <a:endParaRPr lang="de-DE"/>
        </a:p>
      </dgm:t>
    </dgm:pt>
    <dgm:pt modelId="{D54BA63E-26EB-416A-A2BB-96A45AA4CAAD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1200" dirty="0" smtClean="0"/>
            <a:t>Gesunde Gemeinschaftsverpflegung</a:t>
          </a:r>
          <a:endParaRPr lang="de-DE" sz="1200" dirty="0"/>
        </a:p>
      </dgm:t>
    </dgm:pt>
    <dgm:pt modelId="{050E1D10-13B2-43D7-8768-339AEE4D937A}" type="parTrans" cxnId="{D6DEB0A6-17E6-4E82-B2BA-E2C010939E7D}">
      <dgm:prSet/>
      <dgm:spPr/>
      <dgm:t>
        <a:bodyPr/>
        <a:lstStyle/>
        <a:p>
          <a:endParaRPr lang="de-DE"/>
        </a:p>
      </dgm:t>
    </dgm:pt>
    <dgm:pt modelId="{E8BBE72C-666C-44EC-BA03-C133A8E8344E}" type="sibTrans" cxnId="{D6DEB0A6-17E6-4E82-B2BA-E2C010939E7D}">
      <dgm:prSet/>
      <dgm:spPr/>
      <dgm:t>
        <a:bodyPr/>
        <a:lstStyle/>
        <a:p>
          <a:endParaRPr lang="de-DE"/>
        </a:p>
      </dgm:t>
    </dgm:pt>
    <dgm:pt modelId="{0D98A4FD-D8CC-4BEF-AEBC-4825EA0A7F1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1200" dirty="0" smtClean="0"/>
            <a:t>Gesundheitliche Aufklärung als Bundesaufgabe</a:t>
          </a:r>
          <a:endParaRPr lang="de-DE" sz="1200" dirty="0"/>
        </a:p>
      </dgm:t>
    </dgm:pt>
    <dgm:pt modelId="{5144C271-C052-4F84-A607-D36A32C52BA5}" type="parTrans" cxnId="{86EF1D7F-25C8-4DF8-BEE7-EA3F9C027118}">
      <dgm:prSet/>
      <dgm:spPr/>
      <dgm:t>
        <a:bodyPr/>
        <a:lstStyle/>
        <a:p>
          <a:endParaRPr lang="de-DE"/>
        </a:p>
      </dgm:t>
    </dgm:pt>
    <dgm:pt modelId="{94916674-143A-4B5B-B4CD-4CBEDD7CEF12}" type="sibTrans" cxnId="{86EF1D7F-25C8-4DF8-BEE7-EA3F9C027118}">
      <dgm:prSet/>
      <dgm:spPr/>
      <dgm:t>
        <a:bodyPr/>
        <a:lstStyle/>
        <a:p>
          <a:endParaRPr lang="de-DE"/>
        </a:p>
      </dgm:t>
    </dgm:pt>
    <dgm:pt modelId="{B09FD4DF-DB5C-4BC4-885B-35C345419C75}" type="pres">
      <dgm:prSet presAssocID="{A57F4437-02F6-4FA8-8E90-9647DC0838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7281573-46F3-466A-ADE2-A58E6866B486}" type="pres">
      <dgm:prSet presAssocID="{AE1DA988-B6AE-4688-84AE-9DD187DAA83E}" presName="parentText" presStyleLbl="node1" presStyleIdx="0" presStyleCnt="3" custScaleY="127077" custLinFactNeighborY="-1156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DF0698E-A047-4915-BC97-AD0320F78900}" type="pres">
      <dgm:prSet presAssocID="{493D0987-E889-466C-93C2-BFF8FDA00DF1}" presName="spacer" presStyleCnt="0"/>
      <dgm:spPr/>
    </dgm:pt>
    <dgm:pt modelId="{45BE2939-674D-434F-9892-B51A24B990B0}" type="pres">
      <dgm:prSet presAssocID="{98C5E75F-AF9F-4788-A770-CFB7F821D4D5}" presName="parentText" presStyleLbl="node1" presStyleIdx="1" presStyleCnt="3" custScaleY="127077" custLinFactNeighborY="-128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F17990-B91D-4236-866E-6BA92C63BB90}" type="pres">
      <dgm:prSet presAssocID="{98C5E75F-AF9F-4788-A770-CFB7F821D4D5}" presName="childText" presStyleLbl="revTx" presStyleIdx="0" presStyleCnt="1" custLinFactNeighborY="274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F702B1-547E-478E-8A43-02E8E8851924}" type="pres">
      <dgm:prSet presAssocID="{B703C989-D44D-42AD-93A6-75F6F81C3E61}" presName="parentText" presStyleLbl="node1" presStyleIdx="2" presStyleCnt="3" custScaleY="127077" custLinFactNeighborY="599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23122DB-39E7-420E-82FC-56B1B8AFA778}" srcId="{A57F4437-02F6-4FA8-8E90-9647DC083818}" destId="{B703C989-D44D-42AD-93A6-75F6F81C3E61}" srcOrd="2" destOrd="0" parTransId="{E00FE023-6FA5-4B42-92F1-F23BA222A6FF}" sibTransId="{BFDF4604-18C5-48EE-B80F-A7F717A7DB5F}"/>
    <dgm:cxn modelId="{3DE70992-2558-411F-80FC-989009BE4FE9}" type="presOf" srcId="{7D87A0B6-048C-44BF-A8DC-36C8CFBFDDC5}" destId="{60F17990-B91D-4236-866E-6BA92C63BB90}" srcOrd="0" destOrd="2" presId="urn:microsoft.com/office/officeart/2005/8/layout/vList2"/>
    <dgm:cxn modelId="{B30CD60D-D723-4962-A9A3-C1A38B1FBF55}" type="presOf" srcId="{B703C989-D44D-42AD-93A6-75F6F81C3E61}" destId="{54F702B1-547E-478E-8A43-02E8E8851924}" srcOrd="0" destOrd="0" presId="urn:microsoft.com/office/officeart/2005/8/layout/vList2"/>
    <dgm:cxn modelId="{E0C99C12-AB9D-4E9D-AF67-86F5DD0D071B}" srcId="{A57F4437-02F6-4FA8-8E90-9647DC083818}" destId="{AE1DA988-B6AE-4688-84AE-9DD187DAA83E}" srcOrd="0" destOrd="0" parTransId="{9BB3B620-3B32-4DAE-B9B1-2463BB265416}" sibTransId="{493D0987-E889-466C-93C2-BFF8FDA00DF1}"/>
    <dgm:cxn modelId="{7F9FDB3A-F0DE-4214-81D7-A67771CCBA65}" type="presOf" srcId="{D54BA63E-26EB-416A-A2BB-96A45AA4CAAD}" destId="{60F17990-B91D-4236-866E-6BA92C63BB90}" srcOrd="0" destOrd="3" presId="urn:microsoft.com/office/officeart/2005/8/layout/vList2"/>
    <dgm:cxn modelId="{C6D6BE06-91F4-4A73-BDF7-8672C3E34CF6}" type="presOf" srcId="{4994E73B-E292-43B4-A1CE-EA3884BF2685}" destId="{60F17990-B91D-4236-866E-6BA92C63BB90}" srcOrd="0" destOrd="1" presId="urn:microsoft.com/office/officeart/2005/8/layout/vList2"/>
    <dgm:cxn modelId="{4E7E8511-E3E2-4F24-83A4-C6E4692C1325}" srcId="{98C5E75F-AF9F-4788-A770-CFB7F821D4D5}" destId="{4994E73B-E292-43B4-A1CE-EA3884BF2685}" srcOrd="1" destOrd="0" parTransId="{561B2D0A-CBCE-47CC-A461-933B5507BA37}" sibTransId="{697A4DC6-16C7-412C-AB4A-46270DAD3658}"/>
    <dgm:cxn modelId="{17420F0E-E15D-4380-BC08-869137349DF6}" type="presOf" srcId="{98C5E75F-AF9F-4788-A770-CFB7F821D4D5}" destId="{45BE2939-674D-434F-9892-B51A24B990B0}" srcOrd="0" destOrd="0" presId="urn:microsoft.com/office/officeart/2005/8/layout/vList2"/>
    <dgm:cxn modelId="{4451092C-9895-418A-921D-63F582789FF1}" srcId="{98C5E75F-AF9F-4788-A770-CFB7F821D4D5}" destId="{7D87A0B6-048C-44BF-A8DC-36C8CFBFDDC5}" srcOrd="2" destOrd="0" parTransId="{C82D5A91-D52D-41D7-ADD6-35523016F42C}" sibTransId="{9BF4ADBB-626F-40AB-9479-9D1C232B5DE7}"/>
    <dgm:cxn modelId="{D6DEB0A6-17E6-4E82-B2BA-E2C010939E7D}" srcId="{98C5E75F-AF9F-4788-A770-CFB7F821D4D5}" destId="{D54BA63E-26EB-416A-A2BB-96A45AA4CAAD}" srcOrd="3" destOrd="0" parTransId="{050E1D10-13B2-43D7-8768-339AEE4D937A}" sibTransId="{E8BBE72C-666C-44EC-BA03-C133A8E8344E}"/>
    <dgm:cxn modelId="{3D7933DE-0741-461D-8541-923C65BC9D6B}" type="presOf" srcId="{185AA3A3-D0C1-4317-B310-B75C0F806102}" destId="{60F17990-B91D-4236-866E-6BA92C63BB90}" srcOrd="0" destOrd="0" presId="urn:microsoft.com/office/officeart/2005/8/layout/vList2"/>
    <dgm:cxn modelId="{CF7BE3E8-6956-4A17-A196-7427BBFE27E4}" type="presOf" srcId="{A57F4437-02F6-4FA8-8E90-9647DC083818}" destId="{B09FD4DF-DB5C-4BC4-885B-35C345419C75}" srcOrd="0" destOrd="0" presId="urn:microsoft.com/office/officeart/2005/8/layout/vList2"/>
    <dgm:cxn modelId="{4ACC63B5-0CE8-4A72-8CC9-4FE7F767A345}" srcId="{A57F4437-02F6-4FA8-8E90-9647DC083818}" destId="{98C5E75F-AF9F-4788-A770-CFB7F821D4D5}" srcOrd="1" destOrd="0" parTransId="{4B5364B6-0327-464F-96DA-6A1868D12C49}" sibTransId="{606E0EDC-FAA4-48CC-B972-0A3D4C5694BF}"/>
    <dgm:cxn modelId="{1C321841-1FBF-449E-B0FE-8A1CA0F08767}" type="presOf" srcId="{0D98A4FD-D8CC-4BEF-AEBC-4825EA0A7F1B}" destId="{60F17990-B91D-4236-866E-6BA92C63BB90}" srcOrd="0" destOrd="4" presId="urn:microsoft.com/office/officeart/2005/8/layout/vList2"/>
    <dgm:cxn modelId="{AC9E3297-C4BE-4E1B-9412-1BF20F2E03AA}" srcId="{98C5E75F-AF9F-4788-A770-CFB7F821D4D5}" destId="{185AA3A3-D0C1-4317-B310-B75C0F806102}" srcOrd="0" destOrd="0" parTransId="{384E9994-9F1B-47EB-8DFA-07A8C01BCD7F}" sibTransId="{64127394-AB37-4CC3-9048-C9FE10616D3D}"/>
    <dgm:cxn modelId="{86EF1D7F-25C8-4DF8-BEE7-EA3F9C027118}" srcId="{98C5E75F-AF9F-4788-A770-CFB7F821D4D5}" destId="{0D98A4FD-D8CC-4BEF-AEBC-4825EA0A7F1B}" srcOrd="4" destOrd="0" parTransId="{5144C271-C052-4F84-A607-D36A32C52BA5}" sibTransId="{94916674-143A-4B5B-B4CD-4CBEDD7CEF12}"/>
    <dgm:cxn modelId="{198602B6-7713-4CD2-BD98-35F624D620FB}" type="presOf" srcId="{AE1DA988-B6AE-4688-84AE-9DD187DAA83E}" destId="{E7281573-46F3-466A-ADE2-A58E6866B486}" srcOrd="0" destOrd="0" presId="urn:microsoft.com/office/officeart/2005/8/layout/vList2"/>
    <dgm:cxn modelId="{3ABEA143-8D60-4DA7-903F-6EE2EA6E3A05}" type="presParOf" srcId="{B09FD4DF-DB5C-4BC4-885B-35C345419C75}" destId="{E7281573-46F3-466A-ADE2-A58E6866B486}" srcOrd="0" destOrd="0" presId="urn:microsoft.com/office/officeart/2005/8/layout/vList2"/>
    <dgm:cxn modelId="{650B5712-8542-4C35-94E0-9BBBFE5E7010}" type="presParOf" srcId="{B09FD4DF-DB5C-4BC4-885B-35C345419C75}" destId="{4DF0698E-A047-4915-BC97-AD0320F78900}" srcOrd="1" destOrd="0" presId="urn:microsoft.com/office/officeart/2005/8/layout/vList2"/>
    <dgm:cxn modelId="{F4A2F878-0711-47D2-939B-164DFDDA0E01}" type="presParOf" srcId="{B09FD4DF-DB5C-4BC4-885B-35C345419C75}" destId="{45BE2939-674D-434F-9892-B51A24B990B0}" srcOrd="2" destOrd="0" presId="urn:microsoft.com/office/officeart/2005/8/layout/vList2"/>
    <dgm:cxn modelId="{93B5C5B9-F77A-4DC1-A503-F0BF27E77339}" type="presParOf" srcId="{B09FD4DF-DB5C-4BC4-885B-35C345419C75}" destId="{60F17990-B91D-4236-866E-6BA92C63BB90}" srcOrd="3" destOrd="0" presId="urn:microsoft.com/office/officeart/2005/8/layout/vList2"/>
    <dgm:cxn modelId="{9F10F393-12FD-435D-A50C-0736F721B2D8}" type="presParOf" srcId="{B09FD4DF-DB5C-4BC4-885B-35C345419C75}" destId="{54F702B1-547E-478E-8A43-02E8E88519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D564A-FC10-45D1-BEE4-2E0E5FE415ED}">
      <dsp:nvSpPr>
        <dsp:cNvPr id="0" name=""/>
        <dsp:cNvSpPr/>
      </dsp:nvSpPr>
      <dsp:spPr>
        <a:xfrm>
          <a:off x="0" y="566533"/>
          <a:ext cx="8208912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D649F-01FE-46A9-B123-D62F33A93D4C}">
      <dsp:nvSpPr>
        <dsp:cNvPr id="0" name=""/>
        <dsp:cNvSpPr/>
      </dsp:nvSpPr>
      <dsp:spPr>
        <a:xfrm>
          <a:off x="410445" y="64693"/>
          <a:ext cx="6936801" cy="1003680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Verbesserung der Zielorientierung, Koordination und Kooperation in der Gesundheitsförderung und Prävention</a:t>
          </a:r>
          <a:endParaRPr lang="de-DE" sz="1800" kern="1200" dirty="0"/>
        </a:p>
      </dsp:txBody>
      <dsp:txXfrm>
        <a:off x="459441" y="113689"/>
        <a:ext cx="6838809" cy="905688"/>
      </dsp:txXfrm>
    </dsp:sp>
    <dsp:sp modelId="{408FA2F9-A1B1-436C-B192-28A91138F403}">
      <dsp:nvSpPr>
        <dsp:cNvPr id="0" name=""/>
        <dsp:cNvSpPr/>
      </dsp:nvSpPr>
      <dsp:spPr>
        <a:xfrm>
          <a:off x="0" y="2108774"/>
          <a:ext cx="8208912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1F4C7-7EC6-4836-8E6A-FD1820F85297}">
      <dsp:nvSpPr>
        <dsp:cNvPr id="0" name=""/>
        <dsp:cNvSpPr/>
      </dsp:nvSpPr>
      <dsp:spPr>
        <a:xfrm>
          <a:off x="410445" y="1606934"/>
          <a:ext cx="6936801" cy="1003680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Stärkung des Lebensweltansatzes</a:t>
          </a:r>
        </a:p>
      </dsp:txBody>
      <dsp:txXfrm>
        <a:off x="459441" y="1655930"/>
        <a:ext cx="6838809" cy="905688"/>
      </dsp:txXfrm>
    </dsp:sp>
    <dsp:sp modelId="{F93D3C72-27CD-469C-ACBB-72B36B2197E7}">
      <dsp:nvSpPr>
        <dsp:cNvPr id="0" name=""/>
        <dsp:cNvSpPr/>
      </dsp:nvSpPr>
      <dsp:spPr>
        <a:xfrm>
          <a:off x="0" y="3651014"/>
          <a:ext cx="8208912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B10F2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45F47-D333-44C9-87AB-4896F33EF7DF}">
      <dsp:nvSpPr>
        <dsp:cNvPr id="0" name=""/>
        <dsp:cNvSpPr/>
      </dsp:nvSpPr>
      <dsp:spPr>
        <a:xfrm>
          <a:off x="410445" y="3149174"/>
          <a:ext cx="6936801" cy="1003680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Sicherstellung der Qualität und Förderung der Wirksamkeit von Leistungen</a:t>
          </a:r>
          <a:endParaRPr lang="de-DE" sz="1800" kern="1200" dirty="0"/>
        </a:p>
      </dsp:txBody>
      <dsp:txXfrm>
        <a:off x="459441" y="3198170"/>
        <a:ext cx="6838809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08ADE-40DE-4B3F-BC09-4EC4E6069256}">
      <dsp:nvSpPr>
        <dsp:cNvPr id="0" name=""/>
        <dsp:cNvSpPr/>
      </dsp:nvSpPr>
      <dsp:spPr>
        <a:xfrm rot="5400000">
          <a:off x="4436745" y="-2390898"/>
          <a:ext cx="1358252" cy="6256032"/>
        </a:xfrm>
        <a:prstGeom prst="round2SameRect">
          <a:avLst/>
        </a:prstGeom>
        <a:solidFill>
          <a:srgbClr val="F0D0C2">
            <a:alpha val="90000"/>
          </a:srgbClr>
        </a:solidFill>
        <a:ln w="28575" cap="flat" cmpd="sng" algn="ctr">
          <a:solidFill>
            <a:srgbClr val="F0D0C2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Werdende und junge Familien</a:t>
          </a:r>
          <a:endParaRPr lang="de-DE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Kinder und ihre Eltern in der Kita-Phase</a:t>
          </a:r>
          <a:endParaRPr lang="de-DE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Kinder und Jugendliche im Schulalter/in der Ausbildung</a:t>
          </a:r>
          <a:endParaRPr lang="de-DE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Jugendliche und junge Erwachsene im Studium</a:t>
          </a:r>
          <a:endParaRPr lang="de-DE" sz="1600" kern="1200" dirty="0"/>
        </a:p>
      </dsp:txBody>
      <dsp:txXfrm rot="-5400000">
        <a:off x="1987855" y="124296"/>
        <a:ext cx="6189728" cy="1225644"/>
      </dsp:txXfrm>
    </dsp:sp>
    <dsp:sp modelId="{001DE023-1D97-4C24-B5AC-F46F845511F9}">
      <dsp:nvSpPr>
        <dsp:cNvPr id="0" name=""/>
        <dsp:cNvSpPr/>
      </dsp:nvSpPr>
      <dsp:spPr>
        <a:xfrm>
          <a:off x="0" y="2246"/>
          <a:ext cx="1987716" cy="1482743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Gesund aufwachsen</a:t>
          </a:r>
          <a:endParaRPr lang="de-DE" sz="2000" kern="1200" dirty="0"/>
        </a:p>
      </dsp:txBody>
      <dsp:txXfrm>
        <a:off x="72382" y="74628"/>
        <a:ext cx="1842952" cy="1337979"/>
      </dsp:txXfrm>
    </dsp:sp>
    <dsp:sp modelId="{8F77BD27-5740-42C0-9EB6-87708694E162}">
      <dsp:nvSpPr>
        <dsp:cNvPr id="0" name=""/>
        <dsp:cNvSpPr/>
      </dsp:nvSpPr>
      <dsp:spPr>
        <a:xfrm rot="5400000">
          <a:off x="4447595" y="-795873"/>
          <a:ext cx="1358252" cy="6234332"/>
        </a:xfrm>
        <a:prstGeom prst="round2SameRect">
          <a:avLst/>
        </a:prstGeom>
        <a:solidFill>
          <a:srgbClr val="F0D0C2">
            <a:alpha val="90000"/>
          </a:srgbClr>
        </a:solidFill>
        <a:ln w="28575" cap="flat" cmpd="sng" algn="ctr">
          <a:solidFill>
            <a:srgbClr val="F0D0C2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Erwerbstätige/Beschäftigte</a:t>
          </a:r>
          <a:endParaRPr lang="de-DE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KMU und ihre Beschäftigten</a:t>
          </a:r>
          <a:endParaRPr lang="de-DE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Arbeitslose</a:t>
          </a:r>
          <a:endParaRPr lang="de-DE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Ehrenamtlich Tätige</a:t>
          </a:r>
          <a:endParaRPr lang="de-DE" sz="1600" kern="1200" dirty="0"/>
        </a:p>
      </dsp:txBody>
      <dsp:txXfrm rot="-5400000">
        <a:off x="2009555" y="1708471"/>
        <a:ext cx="6168028" cy="1225644"/>
      </dsp:txXfrm>
    </dsp:sp>
    <dsp:sp modelId="{68440BF0-BF5F-49FC-BBAC-C1086781A7A3}">
      <dsp:nvSpPr>
        <dsp:cNvPr id="0" name=""/>
        <dsp:cNvSpPr/>
      </dsp:nvSpPr>
      <dsp:spPr>
        <a:xfrm>
          <a:off x="0" y="1559126"/>
          <a:ext cx="2007733" cy="1482743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Gesund leben und arbeiten</a:t>
          </a:r>
          <a:endParaRPr lang="de-DE" sz="2000" kern="1200" dirty="0"/>
        </a:p>
      </dsp:txBody>
      <dsp:txXfrm>
        <a:off x="72382" y="1631508"/>
        <a:ext cx="1862969" cy="1337979"/>
      </dsp:txXfrm>
    </dsp:sp>
    <dsp:sp modelId="{441BD277-930E-43D3-B489-CA17AD6F37CD}">
      <dsp:nvSpPr>
        <dsp:cNvPr id="0" name=""/>
        <dsp:cNvSpPr/>
      </dsp:nvSpPr>
      <dsp:spPr>
        <a:xfrm rot="5400000">
          <a:off x="4458053" y="750670"/>
          <a:ext cx="1358252" cy="6213417"/>
        </a:xfrm>
        <a:prstGeom prst="round2SameRect">
          <a:avLst/>
        </a:prstGeom>
        <a:solidFill>
          <a:srgbClr val="F0D0C2">
            <a:alpha val="90000"/>
          </a:srgbClr>
        </a:solidFill>
        <a:ln w="28575" cap="flat" cmpd="sng" algn="ctr">
          <a:solidFill>
            <a:srgbClr val="F0D0C2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Personen in der nachberuflichen Lebensphase</a:t>
          </a:r>
          <a:endParaRPr lang="de-DE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600" kern="1200" dirty="0" smtClean="0"/>
            <a:t>Personen in der stationären pflegerischen Versorgung</a:t>
          </a:r>
          <a:endParaRPr lang="de-DE" sz="1600" kern="1200" dirty="0"/>
        </a:p>
      </dsp:txBody>
      <dsp:txXfrm rot="-5400000">
        <a:off x="2030471" y="3244556"/>
        <a:ext cx="6147113" cy="1225644"/>
      </dsp:txXfrm>
    </dsp:sp>
    <dsp:sp modelId="{1AD12FB4-0EB9-4A1F-9C54-B5A937A2B3AB}">
      <dsp:nvSpPr>
        <dsp:cNvPr id="0" name=""/>
        <dsp:cNvSpPr/>
      </dsp:nvSpPr>
      <dsp:spPr>
        <a:xfrm>
          <a:off x="0" y="3116007"/>
          <a:ext cx="2029752" cy="1482743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2000" kern="1200" dirty="0" smtClean="0"/>
            <a:t>Gesund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2000" kern="1200" dirty="0" smtClean="0"/>
            <a:t>älter werden</a:t>
          </a:r>
          <a:endParaRPr lang="de-DE" sz="2000" kern="1200" dirty="0"/>
        </a:p>
      </dsp:txBody>
      <dsp:txXfrm>
        <a:off x="72382" y="3188389"/>
        <a:ext cx="1884988" cy="13379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11610-66B7-47AF-B213-C299D19B7BE2}">
      <dsp:nvSpPr>
        <dsp:cNvPr id="0" name=""/>
        <dsp:cNvSpPr/>
      </dsp:nvSpPr>
      <dsp:spPr>
        <a:xfrm rot="16200000">
          <a:off x="1871761" y="-1868310"/>
          <a:ext cx="4537075" cy="8273695"/>
        </a:xfrm>
        <a:prstGeom prst="flowChartManualOperation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/>
            <a:t>Prävention und Gesundheitsförderung </a:t>
          </a:r>
          <a:br>
            <a:rPr lang="de-DE" sz="2400" b="1" kern="1200" dirty="0" smtClean="0"/>
          </a:br>
          <a:r>
            <a:rPr lang="de-DE" sz="2400" b="1" kern="1200" dirty="0" smtClean="0"/>
            <a:t>in Kitas und Grundschulen	</a:t>
          </a:r>
          <a:endParaRPr lang="de-DE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GKV-Aktivitäten in 7.160 Kitas und </a:t>
          </a:r>
          <a:r>
            <a:rPr lang="de-DE" sz="1800" b="0" kern="1200" smtClean="0"/>
            <a:t>6.046 Grundschulen</a:t>
          </a:r>
          <a:endParaRPr lang="de-DE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798.132 erreichte Kinder, Eltern, Lehr- und Erziehungspersonen</a:t>
          </a:r>
          <a:endParaRPr lang="de-DE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Häufigste Themen: 	Ernährung, Bewegung, Stressreduktion/</a:t>
          </a:r>
          <a:br>
            <a:rPr lang="de-DE" sz="1800" kern="1200" dirty="0" smtClean="0"/>
          </a:br>
          <a:r>
            <a:rPr lang="de-DE" sz="1800" kern="1200" dirty="0" smtClean="0"/>
            <a:t>			Entspannung, Stärkung psychischer Ressourcen</a:t>
          </a:r>
          <a:endParaRPr lang="de-DE" sz="1800" kern="1200" dirty="0"/>
        </a:p>
      </dsp:txBody>
      <dsp:txXfrm rot="5400000">
        <a:off x="3451" y="907415"/>
        <a:ext cx="8273695" cy="27222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81573-46F3-466A-ADE2-A58E6866B486}">
      <dsp:nvSpPr>
        <dsp:cNvPr id="0" name=""/>
        <dsp:cNvSpPr/>
      </dsp:nvSpPr>
      <dsp:spPr>
        <a:xfrm>
          <a:off x="0" y="22231"/>
          <a:ext cx="7452828" cy="1069202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Beteiligung an zielbezogenen, ressortübergreifenden kommunalen Strategien der Gesundheitsförderung und Prävention</a:t>
          </a:r>
          <a:endParaRPr lang="de-DE" sz="1700" kern="1200" dirty="0"/>
        </a:p>
      </dsp:txBody>
      <dsp:txXfrm>
        <a:off x="52194" y="74425"/>
        <a:ext cx="7348440" cy="964814"/>
      </dsp:txXfrm>
    </dsp:sp>
    <dsp:sp modelId="{8D8BA81D-1DD7-46FC-9D22-3D1369282065}">
      <dsp:nvSpPr>
        <dsp:cNvPr id="0" name=""/>
        <dsp:cNvSpPr/>
      </dsp:nvSpPr>
      <dsp:spPr>
        <a:xfrm>
          <a:off x="0" y="1216856"/>
          <a:ext cx="7452828" cy="1069202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Ausbau der Koordinierungsstellen „Gesundheitliche Chancengleichheit“</a:t>
          </a:r>
          <a:endParaRPr lang="de-DE" sz="1700" kern="1200" dirty="0"/>
        </a:p>
      </dsp:txBody>
      <dsp:txXfrm>
        <a:off x="52194" y="1269050"/>
        <a:ext cx="7348440" cy="964814"/>
      </dsp:txXfrm>
    </dsp:sp>
    <dsp:sp modelId="{54F702B1-547E-478E-8A43-02E8E8851924}">
      <dsp:nvSpPr>
        <dsp:cNvPr id="0" name=""/>
        <dsp:cNvSpPr/>
      </dsp:nvSpPr>
      <dsp:spPr>
        <a:xfrm>
          <a:off x="0" y="2448277"/>
          <a:ext cx="7452828" cy="1069202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Bedarfsgerechte Gesundheitsförderungsmaßnahmen für </a:t>
          </a:r>
          <a:br>
            <a:rPr lang="de-DE" sz="1700" kern="1200" dirty="0" smtClean="0"/>
          </a:br>
          <a:r>
            <a:rPr lang="de-DE" sz="1700" kern="1200" dirty="0" smtClean="0"/>
            <a:t>vulnerable Zielgruppen</a:t>
          </a:r>
          <a:endParaRPr lang="de-DE" sz="1700" kern="1200" dirty="0"/>
        </a:p>
      </dsp:txBody>
      <dsp:txXfrm>
        <a:off x="52194" y="2500471"/>
        <a:ext cx="7348440" cy="9648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81573-46F3-466A-ADE2-A58E6866B486}">
      <dsp:nvSpPr>
        <dsp:cNvPr id="0" name=""/>
        <dsp:cNvSpPr/>
      </dsp:nvSpPr>
      <dsp:spPr>
        <a:xfrm>
          <a:off x="0" y="17746"/>
          <a:ext cx="7452828" cy="1070496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Umsetzung gesundheitsfördernder Setting-Maßnahmen durch die SV-Träger </a:t>
          </a:r>
          <a:r>
            <a:rPr lang="de-DE" sz="1700" u="sng" kern="1200" dirty="0" smtClean="0"/>
            <a:t>und</a:t>
          </a:r>
          <a:r>
            <a:rPr lang="de-DE" sz="1700" kern="1200" dirty="0" smtClean="0"/>
            <a:t> Lebenswelt-Verantwortlichen</a:t>
          </a:r>
          <a:endParaRPr lang="de-DE" sz="1700" kern="1200" dirty="0"/>
        </a:p>
      </dsp:txBody>
      <dsp:txXfrm>
        <a:off x="52257" y="70003"/>
        <a:ext cx="7348314" cy="965982"/>
      </dsp:txXfrm>
    </dsp:sp>
    <dsp:sp modelId="{45BE2939-674D-434F-9892-B51A24B990B0}">
      <dsp:nvSpPr>
        <dsp:cNvPr id="0" name=""/>
        <dsp:cNvSpPr/>
      </dsp:nvSpPr>
      <dsp:spPr>
        <a:xfrm>
          <a:off x="0" y="1218733"/>
          <a:ext cx="7452828" cy="1070496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Umsetzung präventiver Gestaltungsaufgaben jenseits der </a:t>
          </a:r>
          <a:br>
            <a:rPr lang="de-DE" sz="1700" kern="1200" dirty="0" smtClean="0"/>
          </a:br>
          <a:r>
            <a:rPr lang="de-DE" sz="1700" kern="1200" dirty="0" smtClean="0"/>
            <a:t>SV-Träger-Verantwortung</a:t>
          </a:r>
          <a:endParaRPr lang="de-DE" sz="1700" kern="1200" dirty="0"/>
        </a:p>
      </dsp:txBody>
      <dsp:txXfrm>
        <a:off x="52257" y="1270990"/>
        <a:ext cx="7348314" cy="965982"/>
      </dsp:txXfrm>
    </dsp:sp>
    <dsp:sp modelId="{60F17990-B91D-4236-866E-6BA92C63BB90}">
      <dsp:nvSpPr>
        <dsp:cNvPr id="0" name=""/>
        <dsp:cNvSpPr/>
      </dsp:nvSpPr>
      <dsp:spPr>
        <a:xfrm>
          <a:off x="0" y="2326443"/>
          <a:ext cx="7452828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627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 smtClean="0"/>
            <a:t>Regulative Eingriffe: Werbebeschränkungen, Steuerpolitik, Rauchverbote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 smtClean="0"/>
            <a:t>Gesundheitsfördernde Strukturen (Sport/Freizeit)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 smtClean="0"/>
            <a:t>Berücksichtigung gesundheitsförderlicher Belange in Curricula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 smtClean="0"/>
            <a:t>Gesunde Gemeinschaftsverpflegung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 smtClean="0"/>
            <a:t>Gesundheitliche Aufklärung als Bundesaufgabe</a:t>
          </a:r>
          <a:endParaRPr lang="de-DE" sz="1200" kern="1200" dirty="0"/>
        </a:p>
      </dsp:txBody>
      <dsp:txXfrm>
        <a:off x="0" y="2326443"/>
        <a:ext cx="7452828" cy="1094512"/>
      </dsp:txXfrm>
    </dsp:sp>
    <dsp:sp modelId="{54F702B1-547E-478E-8A43-02E8E8851924}">
      <dsp:nvSpPr>
        <dsp:cNvPr id="0" name=""/>
        <dsp:cNvSpPr/>
      </dsp:nvSpPr>
      <dsp:spPr>
        <a:xfrm>
          <a:off x="0" y="3430574"/>
          <a:ext cx="7452828" cy="1070496"/>
        </a:xfrm>
        <a:prstGeom prst="roundRect">
          <a:avLst/>
        </a:prstGeom>
        <a:solidFill>
          <a:srgbClr val="B10F2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Etablierung einer auf den Ausgleich sozialer Benachteiligungen gerichteten Politik (Arbeitsmarkt, Bildung, sozialer Wohnungsbau,…)</a:t>
          </a:r>
          <a:endParaRPr lang="de-DE" sz="1700" kern="1200" dirty="0"/>
        </a:p>
      </dsp:txBody>
      <dsp:txXfrm>
        <a:off x="52257" y="3482831"/>
        <a:ext cx="7348314" cy="965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6F4E2-7EA8-4A3D-BE87-B83665BB84FF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D90A-8F8C-4606-8353-0EF4624686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86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A3D1-384A-4931-AF61-5C56AD8E9DF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6554C-5947-44D8-9BE6-48E26EF61D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28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554C-5947-44D8-9BE6-48E26EF61DC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7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554C-5947-44D8-9BE6-48E26EF61DC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55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sz="120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554C-5947-44D8-9BE6-48E26EF61DC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73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554C-5947-44D8-9BE6-48E26EF61DC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6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554C-5947-44D8-9BE6-48E26EF61DC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38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Die</a:t>
            </a:r>
            <a:r>
              <a:rPr lang="de-DE" b="1" baseline="0" dirty="0" smtClean="0"/>
              <a:t> GKV verstärkt ihr Engagement im Bereich der Förderung kommunaler Strategien der Gesundheitsförderung und insbesondere für benachteiligte Zielgruppen</a:t>
            </a:r>
            <a:r>
              <a:rPr lang="de-DE" b="0" baseline="0" dirty="0" smtClean="0"/>
              <a:t>.</a:t>
            </a: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baseline="0" dirty="0" smtClean="0"/>
              <a:t>Beispiele für das Engagement der Krankenkassen im Rahmen kommunaler Strategien: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="0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Ausbau der </a:t>
            </a:r>
            <a:r>
              <a:rPr lang="de-DE" u="sng" baseline="0" dirty="0" smtClean="0"/>
              <a:t>Koordinierungsstellen „Gesundheitliche Chancengleichheit“</a:t>
            </a:r>
            <a:r>
              <a:rPr lang="de-DE" u="none" baseline="0" dirty="0" smtClean="0"/>
              <a:t> </a:t>
            </a:r>
            <a:r>
              <a:rPr lang="de-DE" b="0" baseline="0" dirty="0" smtClean="0"/>
              <a:t>mit den </a:t>
            </a:r>
            <a:r>
              <a:rPr lang="de-DE" b="0" baseline="0" dirty="0" err="1" smtClean="0"/>
              <a:t>BZgA</a:t>
            </a:r>
            <a:r>
              <a:rPr lang="de-DE" b="0" baseline="0" dirty="0" smtClean="0"/>
              <a:t>-Mitteln a</a:t>
            </a:r>
            <a:r>
              <a:rPr lang="de-DE" baseline="0" dirty="0" smtClean="0"/>
              <a:t>uf durchschnittlich zwei mit GKV-Mitteln finanzierten Stellen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u="sng" baseline="0" dirty="0" smtClean="0"/>
              <a:t>Entwicklung bedarfsgerechter Gesundheitsförderungsmaßnahmen für vulnerable Zielgruppen </a:t>
            </a:r>
            <a:r>
              <a:rPr lang="de-DE" b="0" baseline="0" dirty="0" smtClean="0"/>
              <a:t>mit den </a:t>
            </a:r>
            <a:r>
              <a:rPr lang="de-DE" b="0" baseline="0" dirty="0" err="1" smtClean="0"/>
              <a:t>BZgA</a:t>
            </a:r>
            <a:r>
              <a:rPr lang="de-DE" b="0" baseline="0" dirty="0" smtClean="0"/>
              <a:t>-Mitteln </a:t>
            </a:r>
            <a:endParaRPr lang="de-DE" baseline="0" dirty="0" smtClean="0"/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de-DE" baseline="0" dirty="0" smtClean="0"/>
              <a:t>Alleinerziehende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de-DE" baseline="0" dirty="0" smtClean="0"/>
              <a:t>Kinder aus suchtbelasteten Familien</a:t>
            </a:r>
          </a:p>
          <a:p>
            <a:pPr marL="628650" lvl="1" indent="-171450">
              <a:buFont typeface="Symbol" panose="05050102010706020507" pitchFamily="18" charset="2"/>
              <a:buChar char="-"/>
            </a:pPr>
            <a:r>
              <a:rPr lang="de-DE" baseline="0" dirty="0" smtClean="0"/>
              <a:t>Kinder aus psychisch belasteten Familien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dirty="0" smtClean="0"/>
              <a:t>Infos</a:t>
            </a:r>
            <a:r>
              <a:rPr lang="de-DE" b="0" baseline="0" dirty="0" smtClean="0"/>
              <a:t> gehen auf der Folgeseite weiter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baseline="0" dirty="0" smtClean="0"/>
              <a:t>Grundsätzlich gilt: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de-DE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Notwendig sind Strukturen für die Planung und Umsetzung – nur so kann Nachhaltigkeit gesichert werden (z. B. kommunale Gesundheitskonferenzen).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de-DE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/>
              <a:t>Das Thema Prävention und</a:t>
            </a:r>
            <a:r>
              <a:rPr lang="de-DE" baseline="0" dirty="0" smtClean="0"/>
              <a:t> Gesundheitsförderung sollte als Querschnittsthema in allen kommunalen Bereichen mitgedacht werden.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Die Krankenkassen bringen sich in kommunale Strategien </a:t>
            </a:r>
            <a:r>
              <a:rPr lang="de-DE" u="sng" baseline="0" dirty="0" smtClean="0"/>
              <a:t>partnerschaftlich</a:t>
            </a:r>
            <a:r>
              <a:rPr lang="de-DE" baseline="0" dirty="0" smtClean="0"/>
              <a:t> ein, sie stimmen sie sich dabei untereinander ab und arbeiten in Handlungsfeldern mit gemeinsamer Verantwortung zusammen.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dirty="0" smtClean="0"/>
              <a:t>Maßnahmen sollte entsprechend den in der Gesundheits- und Sozialberichterstattung der Länder und Kommunen ermittelten Bedarfen erbracht </a:t>
            </a:r>
            <a:r>
              <a:rPr lang="de-DE" baseline="0" dirty="0" smtClean="0"/>
              <a:t>werd</a:t>
            </a:r>
            <a:r>
              <a:rPr lang="de-DE" dirty="0" smtClean="0"/>
              <a:t>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aseline="0" dirty="0" smtClean="0"/>
              <a:t>Maßnahmenumsetzung und erzielte Ergebnisse sind sorgfältig zu evaluieren (</a:t>
            </a:r>
            <a:r>
              <a:rPr lang="de-DE" u="sng" dirty="0" smtClean="0"/>
              <a:t>Gesundheitsförderungsprozess als </a:t>
            </a:r>
            <a:r>
              <a:rPr lang="de-DE" u="sng" baseline="0" dirty="0" smtClean="0"/>
              <a:t>Lernzyklus</a:t>
            </a:r>
            <a:r>
              <a:rPr lang="de-DE" baseline="0" dirty="0" smtClean="0"/>
              <a:t>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554C-5947-44D8-9BE6-48E26EF61DC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519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554C-5947-44D8-9BE6-48E26EF61DC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51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4000" y="1836000"/>
            <a:ext cx="7920000" cy="1584000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4000" y="3924000"/>
            <a:ext cx="7920000" cy="1980000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2000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Ort,</a:t>
            </a:r>
            <a:br>
              <a:rPr lang="de-DE" dirty="0" smtClean="0"/>
            </a:br>
            <a:r>
              <a:rPr lang="de-DE" dirty="0" smtClean="0"/>
              <a:t>Datum,</a:t>
            </a:r>
            <a:br>
              <a:rPr lang="de-DE" dirty="0" smtClean="0"/>
            </a:br>
            <a:r>
              <a:rPr lang="de-DE" dirty="0" smtClean="0"/>
              <a:t>Vortragende oder Vortragender</a:t>
            </a:r>
          </a:p>
        </p:txBody>
      </p:sp>
    </p:spTree>
    <p:extLst>
      <p:ext uri="{BB962C8B-B14F-4D97-AF65-F5344CB8AC3E}">
        <p14:creationId xmlns:p14="http://schemas.microsoft.com/office/powerpoint/2010/main" val="415847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 rot, Inhalt nummer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999" y="0"/>
            <a:ext cx="6622901" cy="900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323850" y="908050"/>
            <a:ext cx="6623050" cy="433388"/>
          </a:xfr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3"/>
          </p:nvPr>
        </p:nvSpPr>
        <p:spPr>
          <a:xfrm>
            <a:off x="323850" y="1844675"/>
            <a:ext cx="7920000" cy="4537075"/>
          </a:xfrm>
        </p:spPr>
        <p:txBody>
          <a:bodyPr/>
          <a:lstStyle>
            <a:lvl1pPr marL="361950" indent="-361950">
              <a:buFont typeface="+mj-lt"/>
              <a:buAutoNum type="arabicPeriod"/>
              <a:defRPr/>
            </a:lvl1pPr>
            <a:lvl3pPr marL="896938" indent="-266700">
              <a:buFont typeface="+mj-lt"/>
              <a:buAutoNum type="alphaLcPeriod"/>
              <a:defRPr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1588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0" y="6592873"/>
            <a:ext cx="9144000" cy="173037"/>
            <a:chOff x="0" y="6592873"/>
            <a:chExt cx="9144000" cy="173037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6979356" y="6592873"/>
              <a:ext cx="534988" cy="1730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8"/>
            <p:cNvSpPr>
              <a:spLocks noChangeArrowheads="1"/>
            </p:cNvSpPr>
            <p:nvPr userDrawn="1"/>
          </p:nvSpPr>
          <p:spPr bwMode="auto">
            <a:xfrm>
              <a:off x="7219069" y="6592873"/>
              <a:ext cx="1349375" cy="173037"/>
            </a:xfrm>
            <a:prstGeom prst="rect">
              <a:avLst/>
            </a:prstGeom>
            <a:solidFill>
              <a:srgbClr val="D8856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>
              <a:off x="7458781" y="6592873"/>
              <a:ext cx="777875" cy="173037"/>
            </a:xfrm>
            <a:prstGeom prst="rect">
              <a:avLst/>
            </a:prstGeom>
            <a:solidFill>
              <a:srgbClr val="BE04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9" name="Gerade Verbindung 8"/>
            <p:cNvCxnSpPr/>
            <p:nvPr userDrawn="1"/>
          </p:nvCxnSpPr>
          <p:spPr>
            <a:xfrm>
              <a:off x="0" y="6592873"/>
              <a:ext cx="9144000" cy="0"/>
            </a:xfrm>
            <a:prstGeom prst="line">
              <a:avLst/>
            </a:prstGeom>
            <a:ln w="9525">
              <a:solidFill>
                <a:schemeClr val="accent4"/>
              </a:solidFill>
              <a:headEnd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861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 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844675"/>
            <a:ext cx="3888000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4356386" y="1844675"/>
            <a:ext cx="3888000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528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Inhalt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4113076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Inhaltsplatzhalter 6"/>
          <p:cNvSpPr>
            <a:spLocks noGrp="1"/>
          </p:cNvSpPr>
          <p:nvPr>
            <p:ph sz="quarter" idx="14"/>
          </p:nvPr>
        </p:nvSpPr>
        <p:spPr>
          <a:xfrm>
            <a:off x="323850" y="1844675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859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 und Inhalt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4113076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3850" y="1836000"/>
            <a:ext cx="7920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5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Bild und Inhalt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4113076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3850" y="1836000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5"/>
          </p:nvPr>
        </p:nvSpPr>
        <p:spPr>
          <a:xfrm>
            <a:off x="4283732" y="1845213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445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2x Bild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1836000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3850" y="4104537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5"/>
          </p:nvPr>
        </p:nvSpPr>
        <p:spPr>
          <a:xfrm>
            <a:off x="4283732" y="4113750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27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3850" y="1836000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5"/>
          </p:nvPr>
        </p:nvSpPr>
        <p:spPr>
          <a:xfrm>
            <a:off x="4283732" y="1845213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6"/>
          </p:nvPr>
        </p:nvSpPr>
        <p:spPr>
          <a:xfrm>
            <a:off x="323850" y="4108173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283732" y="4117386"/>
            <a:ext cx="3960118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338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Bild und Inhalt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4113076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3850" y="1836000"/>
            <a:ext cx="2628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2969850" y="1836000"/>
            <a:ext cx="2628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6"/>
          </p:nvPr>
        </p:nvSpPr>
        <p:spPr>
          <a:xfrm>
            <a:off x="5615850" y="1836000"/>
            <a:ext cx="2628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2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3x Bild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1836000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3850" y="4104000"/>
            <a:ext cx="2628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2969850" y="4104000"/>
            <a:ext cx="2628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6"/>
          </p:nvPr>
        </p:nvSpPr>
        <p:spPr>
          <a:xfrm>
            <a:off x="5615850" y="4104000"/>
            <a:ext cx="2628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63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4000" y="3456000"/>
            <a:ext cx="7919888" cy="720000"/>
          </a:xfrm>
          <a:noFill/>
        </p:spPr>
        <p:txBody>
          <a:bodyPr lIns="0" tIns="144000" rIns="0" bIns="0" anchor="t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1836000"/>
            <a:ext cx="7920000" cy="1620000"/>
          </a:xfrm>
          <a:noFill/>
        </p:spPr>
        <p:txBody>
          <a:bodyPr lIns="0" tIns="0" rIns="0" bIns="0" anchor="b" anchorCtr="0"/>
          <a:lstStyle>
            <a:lvl1pPr algn="l">
              <a:defRPr sz="2800" b="0" i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23850" y="4869160"/>
            <a:ext cx="7912100" cy="1512590"/>
          </a:xfrm>
        </p:spPr>
        <p:txBody>
          <a:bodyPr bIns="36000" anchor="b" anchorCtr="0"/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8" name="Grafik 7" descr="GKV-Logo_farbe.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907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b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4113076"/>
            <a:ext cx="7920000" cy="2268000"/>
          </a:xfrm>
        </p:spPr>
        <p:txBody>
          <a:bodyPr tIns="108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139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323850" y="1836000"/>
            <a:ext cx="7920000" cy="4537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695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 NUR Bild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844675"/>
            <a:ext cx="3888000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>
          <a:xfrm>
            <a:off x="4356386" y="1844675"/>
            <a:ext cx="3888000" cy="45345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64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2x  NUR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844675"/>
            <a:ext cx="3888000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>
          <a:xfrm>
            <a:off x="4356386" y="1844676"/>
            <a:ext cx="3888000" cy="2268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4"/>
          <p:cNvSpPr>
            <a:spLocks noGrp="1"/>
          </p:cNvSpPr>
          <p:nvPr>
            <p:ph type="pic" sz="quarter" idx="18"/>
          </p:nvPr>
        </p:nvSpPr>
        <p:spPr>
          <a:xfrm>
            <a:off x="4356386" y="4113214"/>
            <a:ext cx="3888000" cy="2268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55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 NUR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56081" y="1844675"/>
            <a:ext cx="3888000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>
          <a:xfrm>
            <a:off x="323528" y="1844675"/>
            <a:ext cx="3888000" cy="45345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401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2x  NUR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56081" y="1844675"/>
            <a:ext cx="3888000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>
          <a:xfrm>
            <a:off x="323528" y="1844676"/>
            <a:ext cx="3888000" cy="2268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4"/>
          <p:cNvSpPr>
            <a:spLocks noGrp="1"/>
          </p:cNvSpPr>
          <p:nvPr>
            <p:ph type="pic" sz="quarter" idx="18"/>
          </p:nvPr>
        </p:nvSpPr>
        <p:spPr>
          <a:xfrm>
            <a:off x="323528" y="4117891"/>
            <a:ext cx="3888000" cy="2268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04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petrol,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83200"/>
            <a:ext cx="7920000" cy="399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7920038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05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rot, 2x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7920038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4356386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448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Untertitel petrol, 2x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7920038" cy="540000"/>
          </a:xfrm>
          <a:noFill/>
        </p:spPr>
        <p:txBody>
          <a:bodyPr/>
          <a:lstStyle>
            <a:lvl1pPr marL="0" indent="0">
              <a:spcAft>
                <a:spcPts val="0"/>
              </a:spcAft>
              <a:buNone/>
              <a:defRPr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4356386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367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2x Untertitel rot, 2x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4356386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34780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309041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2x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4000" y="1836000"/>
            <a:ext cx="7920000" cy="1620000"/>
          </a:xfrm>
        </p:spPr>
        <p:txBody>
          <a:bodyPr lIns="0" tIns="0" rIns="0" bIns="0" anchor="b" anchorCtr="0">
            <a:noAutofit/>
          </a:bodyPr>
          <a:lstStyle>
            <a:lvl1pPr algn="l"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4000" y="4584700"/>
            <a:ext cx="7920000" cy="1790787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2000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Ort,</a:t>
            </a:r>
            <a:br>
              <a:rPr lang="de-DE" dirty="0" smtClean="0"/>
            </a:br>
            <a:r>
              <a:rPr lang="de-DE" dirty="0" smtClean="0"/>
              <a:t>Datum,</a:t>
            </a:r>
            <a:br>
              <a:rPr lang="de-DE" dirty="0" smtClean="0"/>
            </a:br>
            <a:r>
              <a:rPr lang="de-DE" dirty="0" smtClean="0"/>
              <a:t>Vortragende oder Vortragender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323850" y="3454412"/>
            <a:ext cx="7920038" cy="720000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6" name="Grafik 5" descr="GKV-Logo_farbe.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86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2x Untertitel petrol, 2x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4356386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34780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59548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2x Untertitel rot, Inhalt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34780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9"/>
          </p:nvPr>
        </p:nvSpPr>
        <p:spPr>
          <a:xfrm>
            <a:off x="4348163" y="2382838"/>
            <a:ext cx="3887787" cy="399573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848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2x Untertitel petrol, Inhalt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34780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9"/>
          </p:nvPr>
        </p:nvSpPr>
        <p:spPr>
          <a:xfrm>
            <a:off x="4348163" y="2382838"/>
            <a:ext cx="3887787" cy="399573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304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2x Untertitel, Bild,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478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34780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9"/>
          </p:nvPr>
        </p:nvSpPr>
        <p:spPr>
          <a:xfrm>
            <a:off x="323528" y="2382838"/>
            <a:ext cx="3887787" cy="39957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1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2x Untertitel petrol, Bild,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47800" y="2383200"/>
            <a:ext cx="3888000" cy="3996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347800" y="1836000"/>
            <a:ext cx="388815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Überschrift durch Klick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9"/>
          </p:nvPr>
        </p:nvSpPr>
        <p:spPr>
          <a:xfrm>
            <a:off x="323528" y="2382838"/>
            <a:ext cx="3887787" cy="39957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38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treiflicht petro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2591780" y="1844675"/>
            <a:ext cx="5652606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323850" y="1844675"/>
            <a:ext cx="2160588" cy="4537075"/>
          </a:xfrm>
          <a:solidFill>
            <a:schemeClr val="accent3"/>
          </a:solidFill>
        </p:spPr>
        <p:txBody>
          <a:bodyPr lIns="36000" tIns="36000" rIns="36000" bIns="3600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25884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treiflicht rot,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2591780" y="1844675"/>
            <a:ext cx="5652606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323850" y="1844675"/>
            <a:ext cx="2160588" cy="4537075"/>
          </a:xfrm>
          <a:solidFill>
            <a:schemeClr val="accent1"/>
          </a:solidFill>
        </p:spPr>
        <p:txBody>
          <a:bodyPr lIns="36000" tIns="36000" rIns="36000" bIns="3600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7602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treiflicht grau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7"/>
          </p:nvPr>
        </p:nvSpPr>
        <p:spPr>
          <a:xfrm>
            <a:off x="2591780" y="1844675"/>
            <a:ext cx="5652606" cy="45345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323850" y="1844675"/>
            <a:ext cx="2160588" cy="4537075"/>
          </a:xfrm>
          <a:solidFill>
            <a:schemeClr val="accent2"/>
          </a:solidFill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5846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Kapitelblen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669623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23849" y="3492000"/>
            <a:ext cx="6165493" cy="133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Kapitelblende</a:t>
            </a:r>
            <a:endParaRPr lang="de-DE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 descr="GKV-Logo_farbe.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Kapitelblen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669623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23849" y="3492000"/>
            <a:ext cx="6165493" cy="133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Kapitelblende</a:t>
            </a:r>
            <a:endParaRPr lang="de-DE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" name="Grafik 7" descr="GKV-Logo_farbe.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5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2x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4000" y="1836000"/>
            <a:ext cx="7920000" cy="1620000"/>
          </a:xfrm>
        </p:spPr>
        <p:txBody>
          <a:bodyPr lIns="0" tIns="0" rIns="0" bIns="0" anchor="b" anchorCtr="0">
            <a:noAutofit/>
          </a:bodyPr>
          <a:lstStyle>
            <a:lvl1pPr algn="l"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4000" y="4584700"/>
            <a:ext cx="7920000" cy="1790787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2000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Ort,</a:t>
            </a:r>
            <a:br>
              <a:rPr lang="de-DE" dirty="0" smtClean="0"/>
            </a:br>
            <a:r>
              <a:rPr lang="de-DE" dirty="0" smtClean="0"/>
              <a:t>Datum,</a:t>
            </a:r>
            <a:br>
              <a:rPr lang="de-DE" dirty="0" smtClean="0"/>
            </a:br>
            <a:r>
              <a:rPr lang="de-DE" dirty="0" smtClean="0"/>
              <a:t>Vortragende oder Vortragender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323850" y="3454412"/>
            <a:ext cx="7920038" cy="720000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6" name="Grafik 5" descr="GKV-Logo_farbe.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25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, 2x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669623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4000" y="1836000"/>
            <a:ext cx="6048200" cy="1584000"/>
          </a:xfrm>
        </p:spPr>
        <p:txBody>
          <a:bodyPr lIns="0" tIns="36000" rIns="0" bIns="36000" anchor="b" anchorCtr="0">
            <a:noAutofit/>
          </a:bodyPr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4000" y="4590963"/>
            <a:ext cx="6048200" cy="1790787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2000" smtClean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Ort,</a:t>
            </a:r>
            <a:br>
              <a:rPr lang="de-DE" dirty="0" smtClean="0"/>
            </a:br>
            <a:r>
              <a:rPr lang="de-DE" dirty="0" smtClean="0"/>
              <a:t>Datum,</a:t>
            </a:r>
            <a:br>
              <a:rPr lang="de-DE" dirty="0" smtClean="0"/>
            </a:br>
            <a:r>
              <a:rPr lang="de-DE" dirty="0" smtClean="0"/>
              <a:t>Vortragende oder Vortragender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19475"/>
            <a:ext cx="6696236" cy="693737"/>
          </a:xfrm>
          <a:solidFill>
            <a:schemeClr val="bg1"/>
          </a:solidFill>
        </p:spPr>
        <p:txBody>
          <a:bodyPr lIns="324000" anchor="ctr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de-DE" dirty="0" smtClean="0"/>
              <a:t>Untertitel und Hervorhebung</a:t>
            </a:r>
            <a:endParaRPr lang="de-DE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" name="Grafik 9" descr="GKV-Logo_farbe.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4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, 2x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66962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4000" y="1836000"/>
            <a:ext cx="6048200" cy="1584000"/>
          </a:xfrm>
        </p:spPr>
        <p:txBody>
          <a:bodyPr lIns="0" tIns="36000" rIns="0" bIns="36000" anchor="b" anchorCtr="0">
            <a:noAutofit/>
          </a:bodyPr>
          <a:lstStyle>
            <a:lvl1pPr algn="l">
              <a:defRPr sz="2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4000" y="4590963"/>
            <a:ext cx="6048200" cy="1790787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2000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Ort,</a:t>
            </a:r>
            <a:br>
              <a:rPr lang="de-DE" dirty="0" smtClean="0"/>
            </a:br>
            <a:r>
              <a:rPr lang="de-DE" dirty="0" smtClean="0"/>
              <a:t>Datum,</a:t>
            </a:r>
            <a:br>
              <a:rPr lang="de-DE" dirty="0" smtClean="0"/>
            </a:br>
            <a:r>
              <a:rPr lang="de-DE" dirty="0" smtClean="0"/>
              <a:t>Vortragende oder Vortragender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19475"/>
            <a:ext cx="6696236" cy="693737"/>
          </a:xfrm>
          <a:solidFill>
            <a:schemeClr val="bg1"/>
          </a:solidFill>
        </p:spPr>
        <p:txBody>
          <a:bodyPr lIns="324000" anchor="ctr" anchorCtr="0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de-DE" dirty="0" smtClean="0"/>
              <a:t>Untertitel und Hervorhebung</a:t>
            </a:r>
            <a:endParaRPr lang="de-DE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" name="Grafik 9" descr="GKV-Logo_farbe.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55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1836000"/>
            <a:ext cx="7920000" cy="45370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7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 ro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999" y="0"/>
            <a:ext cx="6622901" cy="900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23850" y="1836000"/>
            <a:ext cx="7920000" cy="45370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323850" y="908050"/>
            <a:ext cx="6623050" cy="433388"/>
          </a:xfr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222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nummer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23850" y="1844675"/>
            <a:ext cx="7920000" cy="4537075"/>
          </a:xfrm>
        </p:spPr>
        <p:txBody>
          <a:bodyPr/>
          <a:lstStyle>
            <a:lvl1pPr marL="361950" indent="-361950">
              <a:buFont typeface="+mj-lt"/>
              <a:buAutoNum type="arabicPeriod"/>
              <a:defRPr/>
            </a:lvl1pPr>
            <a:lvl3pPr marL="896938" indent="-266700">
              <a:buFont typeface="+mj-lt"/>
              <a:buAutoNum type="alphaLcPeriod"/>
              <a:defRPr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33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999" y="0"/>
            <a:ext cx="6622901" cy="133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836000"/>
            <a:ext cx="7920000" cy="45457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3528" y="6592874"/>
            <a:ext cx="5148572" cy="256474"/>
          </a:xfrm>
          <a:prstGeom prst="rect">
            <a:avLst/>
          </a:prstGeom>
        </p:spPr>
        <p:txBody>
          <a:bodyPr vert="horz" lIns="36000" tIns="36000" rIns="36000" bIns="36000" rtlCol="0" anchor="b" anchorCtr="0"/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7235825" y="1125538"/>
            <a:ext cx="151923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Grafik 9" descr="GKV-Logo_farbe.emf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7185480" y="470050"/>
            <a:ext cx="1368000" cy="792000"/>
          </a:xfrm>
          <a:prstGeom prst="rect">
            <a:avLst/>
          </a:prstGeom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79356" y="6592873"/>
            <a:ext cx="534988" cy="173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219069" y="6592873"/>
            <a:ext cx="1349375" cy="173037"/>
          </a:xfrm>
          <a:prstGeom prst="rect">
            <a:avLst/>
          </a:prstGeom>
          <a:solidFill>
            <a:srgbClr val="D885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7458781" y="6592873"/>
            <a:ext cx="777875" cy="173037"/>
          </a:xfrm>
          <a:prstGeom prst="rect">
            <a:avLst/>
          </a:prstGeom>
          <a:solidFill>
            <a:srgbClr val="BE04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592873"/>
            <a:ext cx="9144000" cy="0"/>
          </a:xfrm>
          <a:prstGeom prst="line">
            <a:avLst/>
          </a:prstGeom>
          <a:ln w="9525">
            <a:solidFill>
              <a:schemeClr val="accent4"/>
            </a:solidFill>
            <a:headEnd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umsplatzhalter 19"/>
          <p:cNvSpPr>
            <a:spLocks noGrp="1"/>
          </p:cNvSpPr>
          <p:nvPr>
            <p:ph type="dt" sz="half" idx="2"/>
          </p:nvPr>
        </p:nvSpPr>
        <p:spPr>
          <a:xfrm>
            <a:off x="5544374" y="6637135"/>
            <a:ext cx="756012" cy="172800"/>
          </a:xfrm>
          <a:prstGeom prst="rect">
            <a:avLst/>
          </a:prstGeom>
        </p:spPr>
        <p:txBody>
          <a:bodyPr lIns="36000" tIns="36000" rIns="0" bIns="36000"/>
          <a:lstStyle>
            <a:lvl1pPr algn="r">
              <a:defRPr sz="700"/>
            </a:lvl1pPr>
          </a:lstStyle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16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6300192" y="6637135"/>
            <a:ext cx="704647" cy="172800"/>
          </a:xfrm>
          <a:prstGeom prst="rect">
            <a:avLst/>
          </a:prstGeom>
        </p:spPr>
        <p:txBody>
          <a:bodyPr lIns="36000" tIns="36000" rIns="0" bIns="36000"/>
          <a:lstStyle>
            <a:lvl1pPr>
              <a:defRPr sz="700"/>
            </a:lvl1pPr>
          </a:lstStyle>
          <a:p>
            <a:r>
              <a:rPr lang="de-DE" b="1" dirty="0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dirty="0" smtClean="0"/>
              <a:t>Seite </a:t>
            </a:r>
            <a:fld id="{4BCBBF21-CB90-4AF0-9268-DFDC02A0648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53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71" r:id="rId2"/>
    <p:sldLayoutId id="2147483795" r:id="rId3"/>
    <p:sldLayoutId id="2147483769" r:id="rId4"/>
    <p:sldLayoutId id="2147483784" r:id="rId5"/>
    <p:sldLayoutId id="2147483783" r:id="rId6"/>
    <p:sldLayoutId id="2147483744" r:id="rId7"/>
    <p:sldLayoutId id="2147483773" r:id="rId8"/>
    <p:sldLayoutId id="2147483775" r:id="rId9"/>
    <p:sldLayoutId id="2147483774" r:id="rId10"/>
    <p:sldLayoutId id="2147483770" r:id="rId11"/>
    <p:sldLayoutId id="2147483746" r:id="rId12"/>
    <p:sldLayoutId id="2147483750" r:id="rId13"/>
    <p:sldLayoutId id="2147483749" r:id="rId14"/>
    <p:sldLayoutId id="2147483756" r:id="rId15"/>
    <p:sldLayoutId id="2147483758" r:id="rId16"/>
    <p:sldLayoutId id="2147483760" r:id="rId17"/>
    <p:sldLayoutId id="2147483757" r:id="rId18"/>
    <p:sldLayoutId id="2147483759" r:id="rId19"/>
    <p:sldLayoutId id="2147483751" r:id="rId20"/>
    <p:sldLayoutId id="2147483747" r:id="rId21"/>
    <p:sldLayoutId id="2147483748" r:id="rId22"/>
    <p:sldLayoutId id="2147483776" r:id="rId23"/>
    <p:sldLayoutId id="2147483752" r:id="rId24"/>
    <p:sldLayoutId id="2147483777" r:id="rId25"/>
    <p:sldLayoutId id="2147483764" r:id="rId26"/>
    <p:sldLayoutId id="2147483745" r:id="rId27"/>
    <p:sldLayoutId id="2147483765" r:id="rId28"/>
    <p:sldLayoutId id="2147483753" r:id="rId29"/>
    <p:sldLayoutId id="2147483766" r:id="rId30"/>
    <p:sldLayoutId id="2147483754" r:id="rId31"/>
    <p:sldLayoutId id="2147483767" r:id="rId32"/>
    <p:sldLayoutId id="2147483755" r:id="rId33"/>
    <p:sldLayoutId id="2147483768" r:id="rId34"/>
    <p:sldLayoutId id="2147483762" r:id="rId35"/>
    <p:sldLayoutId id="2147483772" r:id="rId36"/>
    <p:sldLayoutId id="2147483761" r:id="rId37"/>
    <p:sldLayoutId id="2147483792" r:id="rId38"/>
    <p:sldLayoutId id="2147483794" r:id="rId3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1200"/>
        </a:spcAft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ct val="90000"/>
        </a:lnSpc>
        <a:spcBef>
          <a:spcPts val="300"/>
        </a:spcBef>
        <a:spcAft>
          <a:spcPts val="1000"/>
        </a:spcAft>
        <a:buClr>
          <a:schemeClr val="accent1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682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6938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85000"/>
        <a:buFont typeface="Wingdings 3" pitchFamily="18" charset="2"/>
        <a:buChar char="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225" indent="-2682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85000"/>
        <a:buFont typeface="Wingdings 3" pitchFamily="18" charset="2"/>
        <a:buChar char="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9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85000"/>
        <a:buFont typeface="Wingdings 3" pitchFamily="18" charset="2"/>
        <a:buChar char="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Bundesrahmenempfehlungen der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Nationalen Präventionskonferenz </a:t>
            </a:r>
            <a:r>
              <a:rPr lang="de-DE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Bedeutung für </a:t>
            </a:r>
            <a:r>
              <a:rPr lang="de-DE" sz="2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die Gesundheitsförderung </a:t>
            </a:r>
            <a:r>
              <a:rPr lang="de-DE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und Prävention bei Kindern und Jugendlichen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Berlin</a:t>
            </a:r>
            <a:br>
              <a:rPr lang="de-DE" dirty="0" smtClean="0"/>
            </a:br>
            <a:r>
              <a:rPr lang="de-DE" dirty="0" smtClean="0"/>
              <a:t>22.02.2017</a:t>
            </a:r>
          </a:p>
          <a:p>
            <a:r>
              <a:rPr lang="de-DE" dirty="0" smtClean="0"/>
              <a:t>Gernot Kiefer, GKV-Spitzenverband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0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Präventionsgesetz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Intentionen </a:t>
            </a:r>
            <a:r>
              <a:rPr lang="de-DE" dirty="0"/>
              <a:t>des </a:t>
            </a:r>
            <a:r>
              <a:rPr lang="de-DE" dirty="0" smtClean="0"/>
              <a:t>Gesetzgebers (Auswahl)</a:t>
            </a:r>
            <a:endParaRPr lang="de-DE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226348904"/>
              </p:ext>
            </p:extLst>
          </p:nvPr>
        </p:nvGraphicFramePr>
        <p:xfrm>
          <a:off x="359532" y="1736812"/>
          <a:ext cx="8208912" cy="4572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6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nationale Präventionsstrategie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Organisationsgefüge</a:t>
            </a:r>
            <a:endParaRPr lang="de-DE" dirty="0"/>
          </a:p>
        </p:txBody>
      </p:sp>
      <p:graphicFrame>
        <p:nvGraphicFramePr>
          <p:cNvPr id="28" name="Inhaltsplatzhalter 1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1622152"/>
              </p:ext>
            </p:extLst>
          </p:nvPr>
        </p:nvGraphicFramePr>
        <p:xfrm>
          <a:off x="366562" y="1809336"/>
          <a:ext cx="8208000" cy="46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Textfeld 28"/>
          <p:cNvSpPr txBox="1"/>
          <p:nvPr/>
        </p:nvSpPr>
        <p:spPr>
          <a:xfrm>
            <a:off x="4602012" y="2966015"/>
            <a:ext cx="1092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entwickelt, schreibt fort</a:t>
            </a:r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4600425" y="2869083"/>
            <a:ext cx="0" cy="667929"/>
          </a:xfrm>
          <a:prstGeom prst="straightConnector1">
            <a:avLst/>
          </a:prstGeom>
          <a:solidFill>
            <a:srgbClr val="009F3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</p:cxnSp>
      <p:sp>
        <p:nvSpPr>
          <p:cNvPr id="31" name="Abgerundetes Rechteck 30"/>
          <p:cNvSpPr/>
          <p:nvPr/>
        </p:nvSpPr>
        <p:spPr bwMode="auto">
          <a:xfrm>
            <a:off x="899593" y="3537012"/>
            <a:ext cx="7416823" cy="1656000"/>
          </a:xfrm>
          <a:prstGeom prst="roundRect">
            <a:avLst/>
          </a:prstGeom>
          <a:solidFill>
            <a:srgbClr val="B10F2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  <a:extLst/>
        </p:spPr>
        <p:txBody>
          <a:bodyPr vert="horz" wrap="square" lIns="90000" tIns="90000" rIns="9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</a:pPr>
            <a:endParaRPr lang="de-DE" sz="2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319312" y="3529992"/>
            <a:ext cx="2562225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Nationale Präventionsstrategie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176376" y="4042464"/>
            <a:ext cx="87038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  <a:cs typeface="Arial" panose="020B0604020202020204" pitchFamily="34" charset="0"/>
              </a:rPr>
              <a:t>umfasst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34" name="Gerade Verbindung mit Pfeil 33"/>
          <p:cNvCxnSpPr/>
          <p:nvPr/>
        </p:nvCxnSpPr>
        <p:spPr bwMode="auto">
          <a:xfrm>
            <a:off x="4932040" y="4143224"/>
            <a:ext cx="330522" cy="247475"/>
          </a:xfrm>
          <a:prstGeom prst="straightConnector1">
            <a:avLst/>
          </a:prstGeom>
          <a:solidFill>
            <a:srgbClr val="009F3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/>
          <p:cNvCxnSpPr/>
          <p:nvPr/>
        </p:nvCxnSpPr>
        <p:spPr bwMode="auto">
          <a:xfrm flipH="1">
            <a:off x="3900920" y="4143224"/>
            <a:ext cx="353752" cy="247474"/>
          </a:xfrm>
          <a:prstGeom prst="straightConnector1">
            <a:avLst/>
          </a:prstGeom>
          <a:solidFill>
            <a:srgbClr val="009F3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1043608" y="4428438"/>
            <a:ext cx="3240223" cy="561856"/>
          </a:xfrm>
          <a:prstGeom prst="roundRect">
            <a:avLst/>
          </a:prstGeom>
          <a:solidFill>
            <a:srgbClr val="B10F21"/>
          </a:solidFill>
          <a:ln w="6350">
            <a:solidFill>
              <a:schemeClr val="tx1"/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Bundesrahmenempfehlungen</a:t>
            </a:r>
            <a:r>
              <a:rPr lang="de-DE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100" dirty="0" smtClean="0">
                <a:solidFill>
                  <a:schemeClr val="bg1"/>
                </a:solidFill>
                <a:cs typeface="Arial" panose="020B0604020202020204" pitchFamily="34" charset="0"/>
              </a:rPr>
              <a:t>(erstmals verabschiedet: 19.02.2016)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860169" y="4430932"/>
            <a:ext cx="3312231" cy="578882"/>
          </a:xfrm>
          <a:prstGeom prst="roundRect">
            <a:avLst/>
          </a:prstGeom>
          <a:solidFill>
            <a:srgbClr val="B10F21"/>
          </a:solidFill>
          <a:ln w="6350">
            <a:solidFill>
              <a:schemeClr val="tx1"/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Präventionsbericht</a:t>
            </a:r>
            <a:r>
              <a:rPr lang="de-DE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1100" dirty="0" smtClean="0">
                <a:solidFill>
                  <a:schemeClr val="bg1"/>
                </a:solidFill>
                <a:cs typeface="Arial" panose="020B0604020202020204" pitchFamily="34" charset="0"/>
              </a:rPr>
              <a:t>(erstmals vorzulegen: 01.07.2019)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2123728" y="5223344"/>
            <a:ext cx="1847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berücksichtigen in</a:t>
            </a:r>
            <a:endParaRPr lang="de-DE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115615" y="5584470"/>
            <a:ext cx="5030664" cy="544830"/>
          </a:xfrm>
          <a:prstGeom prst="roundRect">
            <a:avLst/>
          </a:prstGeom>
          <a:solidFill>
            <a:srgbClr val="B10F21"/>
          </a:solidFill>
          <a:ln w="6350">
            <a:solidFill>
              <a:schemeClr val="tx1"/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Landesrahmenvereinbarungen</a:t>
            </a:r>
          </a:p>
          <a:p>
            <a:pPr algn="ctr"/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BW</a:t>
            </a:r>
            <a:r>
              <a:rPr lang="de-DE" sz="1000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de-DE" sz="10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BY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BE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 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BB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HB</a:t>
            </a:r>
            <a:r>
              <a:rPr lang="de-DE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HH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HE</a:t>
            </a:r>
            <a:r>
              <a:rPr lang="de-DE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MV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NI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NW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RP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SL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SN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ST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SH</a:t>
            </a:r>
            <a:r>
              <a:rPr lang="de-DE" sz="1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1000" dirty="0" smtClean="0">
                <a:solidFill>
                  <a:schemeClr val="bg1"/>
                </a:solidFill>
                <a:cs typeface="Arial" panose="020B0604020202020204" pitchFamily="34" charset="0"/>
                <a:sym typeface="Wingdings"/>
              </a:rPr>
              <a:t></a:t>
            </a:r>
            <a:r>
              <a:rPr lang="de-DE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TH</a:t>
            </a:r>
            <a:endParaRPr lang="de-DE" sz="1000" b="1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 bwMode="auto">
          <a:xfrm flipV="1">
            <a:off x="5652120" y="5018243"/>
            <a:ext cx="0" cy="526381"/>
          </a:xfrm>
          <a:prstGeom prst="straightConnector1">
            <a:avLst/>
          </a:prstGeom>
          <a:solidFill>
            <a:srgbClr val="009F3C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H="1">
            <a:off x="4283831" y="4744130"/>
            <a:ext cx="576338" cy="0"/>
          </a:xfrm>
          <a:prstGeom prst="straightConnector1">
            <a:avLst/>
          </a:prstGeom>
          <a:solidFill>
            <a:srgbClr val="009F3C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6660232" y="5483840"/>
            <a:ext cx="1865919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100" b="1" baseline="30000" dirty="0" smtClean="0"/>
              <a:t>1 </a:t>
            </a:r>
            <a:r>
              <a:rPr lang="de-DE" sz="1000" dirty="0" smtClean="0"/>
              <a:t>Bundesvereinigung </a:t>
            </a:r>
            <a:r>
              <a:rPr lang="de-DE" sz="1000" dirty="0"/>
              <a:t>Prävention und </a:t>
            </a:r>
            <a:r>
              <a:rPr lang="de-DE" sz="1000" dirty="0" smtClean="0"/>
              <a:t>Gesundheitsförderung</a:t>
            </a:r>
            <a:endParaRPr lang="de-DE" sz="1000" dirty="0"/>
          </a:p>
          <a:p>
            <a:pPr algn="r">
              <a:spcBef>
                <a:spcPts val="600"/>
              </a:spcBef>
            </a:pPr>
            <a:r>
              <a:rPr lang="de-DE" sz="1100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 </a:t>
            </a:r>
            <a:r>
              <a:rPr lang="de-DE" sz="1000" dirty="0" smtClean="0"/>
              <a:t>LRV mit den Ländern </a:t>
            </a:r>
            <a:br>
              <a:rPr lang="de-DE" sz="1000" dirty="0" smtClean="0"/>
            </a:br>
            <a:r>
              <a:rPr lang="de-DE" sz="1000" dirty="0" smtClean="0"/>
              <a:t>bereits abgeschlossen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03548" y="2060848"/>
            <a:ext cx="1986929" cy="846386"/>
          </a:xfrm>
          <a:prstGeom prst="rect">
            <a:avLst/>
          </a:prstGeom>
          <a:solidFill>
            <a:srgbClr val="B10F21"/>
          </a:solidFill>
          <a:ln w="31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Präventionsforum</a:t>
            </a:r>
            <a:r>
              <a:rPr lang="de-DE" sz="1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1100" dirty="0" smtClean="0">
                <a:solidFill>
                  <a:schemeClr val="bg1"/>
                </a:solidFill>
                <a:cs typeface="Arial" panose="020B0604020202020204" pitchFamily="34" charset="0"/>
              </a:rPr>
              <a:t>einmal jährlich durchgeführt von der BVPG</a:t>
            </a:r>
            <a:r>
              <a:rPr lang="de-DE" sz="1100" b="1" baseline="30000" dirty="0" smtClean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2447764" y="220486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berät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2483768" y="2456891"/>
            <a:ext cx="648071" cy="1"/>
          </a:xfrm>
          <a:prstGeom prst="straightConnector1">
            <a:avLst/>
          </a:prstGeom>
          <a:solidFill>
            <a:srgbClr val="009F3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</p:cxnSp>
      <p:sp>
        <p:nvSpPr>
          <p:cNvPr id="46" name="Rechteck 45"/>
          <p:cNvSpPr/>
          <p:nvPr/>
        </p:nvSpPr>
        <p:spPr>
          <a:xfrm>
            <a:off x="3141737" y="1957903"/>
            <a:ext cx="2978435" cy="9962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pic>
        <p:nvPicPr>
          <p:cNvPr id="47" name="Picture 2" descr="T:\ZA-3170-Praevention\PrävG_Nationale Präventionskonferenz\Corporate Design\NPK-Logo\NPK-Logo fuer Offic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131" y="2176155"/>
            <a:ext cx="2700025" cy="67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Gerade Verbindung mit Pfeil 47"/>
          <p:cNvCxnSpPr/>
          <p:nvPr/>
        </p:nvCxnSpPr>
        <p:spPr bwMode="auto">
          <a:xfrm>
            <a:off x="3630673" y="5009814"/>
            <a:ext cx="1" cy="569728"/>
          </a:xfrm>
          <a:prstGeom prst="straightConnector1">
            <a:avLst/>
          </a:prstGeom>
          <a:solidFill>
            <a:srgbClr val="009F3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</p:cxnSp>
      <p:sp>
        <p:nvSpPr>
          <p:cNvPr id="51" name="Foliennummernplatzhalt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05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Bundesrahmenempfehlungen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Ziele und Zielgruppen</a:t>
            </a:r>
            <a:endParaRPr lang="de-DE" dirty="0"/>
          </a:p>
        </p:txBody>
      </p:sp>
      <p:graphicFrame>
        <p:nvGraphicFramePr>
          <p:cNvPr id="11" name="Inhaltsplatzhalt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65949305"/>
              </p:ext>
            </p:extLst>
          </p:nvPr>
        </p:nvGraphicFramePr>
        <p:xfrm>
          <a:off x="323850" y="1772816"/>
          <a:ext cx="8243888" cy="460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88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Gesund aufwachsen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6747467"/>
              </p:ext>
            </p:extLst>
          </p:nvPr>
        </p:nvGraphicFramePr>
        <p:xfrm>
          <a:off x="323850" y="1772816"/>
          <a:ext cx="8280598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GKV-Engagement in Lebenswelten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23528" y="3717032"/>
            <a:ext cx="2412268" cy="0"/>
          </a:xfrm>
          <a:prstGeom prst="line">
            <a:avLst/>
          </a:prstGeom>
          <a:ln>
            <a:solidFill>
              <a:schemeClr val="bg1"/>
            </a:solidFill>
            <a:headEnd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968044" y="6165304"/>
            <a:ext cx="363640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400" dirty="0" smtClean="0"/>
              <a:t>Quelle: GKV-Präventionsbericht 2016</a:t>
            </a:r>
          </a:p>
        </p:txBody>
      </p:sp>
    </p:spTree>
    <p:extLst>
      <p:ext uri="{BB962C8B-B14F-4D97-AF65-F5344CB8AC3E}">
        <p14:creationId xmlns:p14="http://schemas.microsoft.com/office/powerpoint/2010/main" val="20678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Gesund aufwachsen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2814678"/>
              </p:ext>
            </p:extLst>
          </p:nvPr>
        </p:nvGraphicFramePr>
        <p:xfrm>
          <a:off x="1115616" y="1772816"/>
          <a:ext cx="7452828" cy="4501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GKV-Engagement im Rahmen kommunaler Strategien</a:t>
            </a:r>
          </a:p>
        </p:txBody>
      </p:sp>
      <p:sp>
        <p:nvSpPr>
          <p:cNvPr id="13" name="Pfeil nach rechts 12"/>
          <p:cNvSpPr/>
          <p:nvPr/>
        </p:nvSpPr>
        <p:spPr>
          <a:xfrm>
            <a:off x="323850" y="1844824"/>
            <a:ext cx="791766" cy="936104"/>
          </a:xfrm>
          <a:prstGeom prst="rightArrow">
            <a:avLst/>
          </a:prstGeom>
          <a:solidFill>
            <a:srgbClr val="B1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323850" y="3068960"/>
            <a:ext cx="791766" cy="936104"/>
          </a:xfrm>
          <a:prstGeom prst="rightArrow">
            <a:avLst/>
          </a:prstGeom>
          <a:solidFill>
            <a:srgbClr val="B1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>
            <a:off x="323850" y="4257092"/>
            <a:ext cx="791766" cy="936104"/>
          </a:xfrm>
          <a:prstGeom prst="rightArrow">
            <a:avLst/>
          </a:prstGeom>
          <a:solidFill>
            <a:srgbClr val="B1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56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Gesund aufwachsen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Forum Gesundheitsförderung und Prävention, Berlin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33522326"/>
              </p:ext>
            </p:extLst>
          </p:nvPr>
        </p:nvGraphicFramePr>
        <p:xfrm>
          <a:off x="1115616" y="1772245"/>
          <a:ext cx="7452828" cy="4501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Gesamtgesellschaftliches Engagement </a:t>
            </a:r>
            <a:endParaRPr lang="de-DE" dirty="0"/>
          </a:p>
        </p:txBody>
      </p:sp>
      <p:sp>
        <p:nvSpPr>
          <p:cNvPr id="13" name="Pfeil nach rechts 12"/>
          <p:cNvSpPr/>
          <p:nvPr/>
        </p:nvSpPr>
        <p:spPr>
          <a:xfrm>
            <a:off x="323850" y="1844824"/>
            <a:ext cx="791766" cy="936104"/>
          </a:xfrm>
          <a:prstGeom prst="rightArrow">
            <a:avLst/>
          </a:prstGeom>
          <a:solidFill>
            <a:srgbClr val="B1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323850" y="3068960"/>
            <a:ext cx="791766" cy="936104"/>
          </a:xfrm>
          <a:prstGeom prst="rightArrow">
            <a:avLst/>
          </a:prstGeom>
          <a:solidFill>
            <a:srgbClr val="B1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>
            <a:off x="323850" y="5301208"/>
            <a:ext cx="791766" cy="936104"/>
          </a:xfrm>
          <a:prstGeom prst="rightArrow">
            <a:avLst/>
          </a:prstGeom>
          <a:solidFill>
            <a:srgbClr val="B1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b="1" smtClean="0">
                <a:solidFill>
                  <a:schemeClr val="accent1"/>
                </a:solidFill>
                <a:sym typeface="Symbol"/>
              </a:rPr>
              <a:t> </a:t>
            </a:r>
            <a:r>
              <a:rPr lang="de-DE" smtClean="0"/>
              <a:t>Seite </a:t>
            </a:r>
            <a:fld id="{4BCBBF21-CB90-4AF0-9268-DFDC02A0648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22.02.2017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8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GKV">
      <a:dk1>
        <a:srgbClr val="000000"/>
      </a:dk1>
      <a:lt1>
        <a:srgbClr val="FFFFFF"/>
      </a:lt1>
      <a:dk2>
        <a:srgbClr val="BE0421"/>
      </a:dk2>
      <a:lt2>
        <a:srgbClr val="888888"/>
      </a:lt2>
      <a:accent1>
        <a:srgbClr val="BE0421"/>
      </a:accent1>
      <a:accent2>
        <a:srgbClr val="C7C7C7"/>
      </a:accent2>
      <a:accent3>
        <a:srgbClr val="008586"/>
      </a:accent3>
      <a:accent4>
        <a:srgbClr val="888888"/>
      </a:accent4>
      <a:accent5>
        <a:srgbClr val="0071B9"/>
      </a:accent5>
      <a:accent6>
        <a:srgbClr val="00457D"/>
      </a:accent6>
      <a:hlink>
        <a:srgbClr val="888888"/>
      </a:hlink>
      <a:folHlink>
        <a:srgbClr val="BE0421"/>
      </a:folHlink>
    </a:clrScheme>
    <a:fontScheme name="GKV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headEnd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522</Words>
  <Application>Microsoft Office PowerPoint</Application>
  <PresentationFormat>Bildschirmpräsentation (4:3)</PresentationFormat>
  <Paragraphs>111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Default Theme</vt:lpstr>
      <vt:lpstr>Bundesrahmenempfehlungen der  Nationalen Präventionskonferenz Bedeutung für die Gesundheitsförderung und Prävention bei Kindern und Jugendlichen</vt:lpstr>
      <vt:lpstr>Präventionsgesetz</vt:lpstr>
      <vt:lpstr>Die nationale Präventionsstrategie</vt:lpstr>
      <vt:lpstr>Bundesrahmenempfehlungen</vt:lpstr>
      <vt:lpstr>Gesund aufwachsen</vt:lpstr>
      <vt:lpstr>Gesund aufwachsen</vt:lpstr>
      <vt:lpstr>Gesund aufwachsen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2017-02-13T16:24:16Z</dcterms:created>
  <dcterms:modified xsi:type="dcterms:W3CDTF">2017-03-13T14:12:36Z</dcterms:modified>
</cp:coreProperties>
</file>